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63" r:id="rId3"/>
    <p:sldId id="256" r:id="rId4"/>
    <p:sldId id="258" r:id="rId5"/>
    <p:sldId id="260" r:id="rId6"/>
    <p:sldId id="262" r:id="rId7"/>
    <p:sldId id="277" r:id="rId8"/>
    <p:sldId id="265" r:id="rId9"/>
    <p:sldId id="266" r:id="rId10"/>
    <p:sldId id="278" r:id="rId11"/>
    <p:sldId id="267" r:id="rId12"/>
    <p:sldId id="268" r:id="rId13"/>
    <p:sldId id="269" r:id="rId14"/>
    <p:sldId id="270" r:id="rId15"/>
    <p:sldId id="271" r:id="rId16"/>
    <p:sldId id="272" r:id="rId17"/>
    <p:sldId id="273" r:id="rId18"/>
    <p:sldId id="275" r:id="rId19"/>
    <p:sldId id="274" r:id="rId20"/>
    <p:sldId id="276" r:id="rId21"/>
    <p:sldId id="279" r:id="rId22"/>
    <p:sldId id="280" r:id="rId23"/>
    <p:sldId id="281" r:id="rId24"/>
    <p:sldId id="282" r:id="rId25"/>
    <p:sldId id="283"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86369" autoAdjust="0"/>
  </p:normalViewPr>
  <p:slideViewPr>
    <p:cSldViewPr>
      <p:cViewPr varScale="1">
        <p:scale>
          <a:sx n="116" d="100"/>
          <a:sy n="116" d="100"/>
        </p:scale>
        <p:origin x="-149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608"/>
    </p:cViewPr>
  </p:sorterViewPr>
  <p:notesViewPr>
    <p:cSldViewPr>
      <p:cViewPr>
        <p:scale>
          <a:sx n="100" d="100"/>
          <a:sy n="100" d="100"/>
        </p:scale>
        <p:origin x="-864" y="117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43C8B9-7DFA-48A2-80A8-5D9030D3C8F9}"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6D39540C-8E73-4C5D-BD0F-74B73B0CDE24}">
      <dgm:prSet phldrT="[Text]"/>
      <dgm:spPr/>
      <dgm:t>
        <a:bodyPr/>
        <a:lstStyle/>
        <a:p>
          <a:r>
            <a:rPr lang="en-CA" dirty="0" smtClean="0"/>
            <a:t>HUB</a:t>
          </a:r>
          <a:endParaRPr lang="en-US" dirty="0"/>
        </a:p>
      </dgm:t>
    </dgm:pt>
    <dgm:pt modelId="{8FCA351A-ABE3-4426-A417-2050119C47A2}" type="parTrans" cxnId="{1A321F9A-950C-43F2-A7E8-756E017EEC98}">
      <dgm:prSet/>
      <dgm:spPr/>
      <dgm:t>
        <a:bodyPr/>
        <a:lstStyle/>
        <a:p>
          <a:endParaRPr lang="en-US"/>
        </a:p>
      </dgm:t>
    </dgm:pt>
    <dgm:pt modelId="{5A820819-A788-4FFF-8625-EF3EF0783B90}" type="sibTrans" cxnId="{1A321F9A-950C-43F2-A7E8-756E017EEC98}">
      <dgm:prSet/>
      <dgm:spPr/>
      <dgm:t>
        <a:bodyPr/>
        <a:lstStyle/>
        <a:p>
          <a:endParaRPr lang="en-US"/>
        </a:p>
      </dgm:t>
    </dgm:pt>
    <dgm:pt modelId="{A4394B0E-0AFE-4C00-A07A-D8A2905D5F74}">
      <dgm:prSet phldrT="[Text]"/>
      <dgm:spPr/>
      <dgm:t>
        <a:bodyPr/>
        <a:lstStyle/>
        <a:p>
          <a:r>
            <a:rPr lang="en-CA" dirty="0" smtClean="0"/>
            <a:t>END</a:t>
          </a:r>
          <a:endParaRPr lang="en-US" dirty="0"/>
        </a:p>
      </dgm:t>
    </dgm:pt>
    <dgm:pt modelId="{E7D1A344-7B97-4955-A51D-1605D069E0AF}" type="parTrans" cxnId="{A4023F10-053B-4221-AD7D-6F927F8F023F}">
      <dgm:prSet/>
      <dgm:spPr/>
      <dgm:t>
        <a:bodyPr/>
        <a:lstStyle/>
        <a:p>
          <a:endParaRPr lang="en-US"/>
        </a:p>
      </dgm:t>
    </dgm:pt>
    <dgm:pt modelId="{B42CA1B0-28F7-436B-A96F-450EBBE1D5A3}" type="sibTrans" cxnId="{A4023F10-053B-4221-AD7D-6F927F8F023F}">
      <dgm:prSet/>
      <dgm:spPr/>
      <dgm:t>
        <a:bodyPr/>
        <a:lstStyle/>
        <a:p>
          <a:endParaRPr lang="en-US"/>
        </a:p>
      </dgm:t>
    </dgm:pt>
    <dgm:pt modelId="{45C393C5-42B0-4DF2-A89E-600C69DBABED}">
      <dgm:prSet phldrT="[Text]"/>
      <dgm:spPr/>
      <dgm:t>
        <a:bodyPr/>
        <a:lstStyle/>
        <a:p>
          <a:r>
            <a:rPr lang="en-CA" dirty="0" smtClean="0"/>
            <a:t>END</a:t>
          </a:r>
          <a:endParaRPr lang="en-US" dirty="0"/>
        </a:p>
      </dgm:t>
    </dgm:pt>
    <dgm:pt modelId="{2524E849-2CB4-41DD-BA46-3401818F6977}" type="parTrans" cxnId="{ABD068E6-A67E-452C-9F63-D7C310C6EB99}">
      <dgm:prSet/>
      <dgm:spPr/>
      <dgm:t>
        <a:bodyPr/>
        <a:lstStyle/>
        <a:p>
          <a:endParaRPr lang="en-US"/>
        </a:p>
      </dgm:t>
    </dgm:pt>
    <dgm:pt modelId="{BA75EEDA-3A6B-4F93-8A2A-88D687FF6781}" type="sibTrans" cxnId="{ABD068E6-A67E-452C-9F63-D7C310C6EB99}">
      <dgm:prSet/>
      <dgm:spPr/>
      <dgm:t>
        <a:bodyPr/>
        <a:lstStyle/>
        <a:p>
          <a:endParaRPr lang="en-US"/>
        </a:p>
      </dgm:t>
    </dgm:pt>
    <dgm:pt modelId="{1749A2CC-8758-4B67-BFE5-CB109DCC99F4}">
      <dgm:prSet phldrT="[Text]"/>
      <dgm:spPr/>
      <dgm:t>
        <a:bodyPr/>
        <a:lstStyle/>
        <a:p>
          <a:r>
            <a:rPr lang="en-CA" dirty="0" smtClean="0"/>
            <a:t>END</a:t>
          </a:r>
          <a:endParaRPr lang="en-US" dirty="0"/>
        </a:p>
      </dgm:t>
    </dgm:pt>
    <dgm:pt modelId="{0F132BA2-D855-450B-96E2-1DC3E0FDBCFC}" type="parTrans" cxnId="{9EBBEE25-8D7E-4BCE-81DB-C2B7D826E590}">
      <dgm:prSet/>
      <dgm:spPr/>
      <dgm:t>
        <a:bodyPr/>
        <a:lstStyle/>
        <a:p>
          <a:endParaRPr lang="en-US"/>
        </a:p>
      </dgm:t>
    </dgm:pt>
    <dgm:pt modelId="{1ED872FC-42FA-49BF-B09E-589A8091D149}" type="sibTrans" cxnId="{9EBBEE25-8D7E-4BCE-81DB-C2B7D826E590}">
      <dgm:prSet/>
      <dgm:spPr/>
      <dgm:t>
        <a:bodyPr/>
        <a:lstStyle/>
        <a:p>
          <a:endParaRPr lang="en-US"/>
        </a:p>
      </dgm:t>
    </dgm:pt>
    <dgm:pt modelId="{F7D8D37A-05BC-4705-8127-6DC7C1014368}" type="pres">
      <dgm:prSet presAssocID="{D343C8B9-7DFA-48A2-80A8-5D9030D3C8F9}" presName="Name0" presStyleCnt="0">
        <dgm:presLayoutVars>
          <dgm:chMax val="1"/>
          <dgm:chPref val="1"/>
          <dgm:dir/>
          <dgm:animOne val="branch"/>
          <dgm:animLvl val="lvl"/>
        </dgm:presLayoutVars>
      </dgm:prSet>
      <dgm:spPr/>
      <dgm:t>
        <a:bodyPr/>
        <a:lstStyle/>
        <a:p>
          <a:endParaRPr lang="en-US"/>
        </a:p>
      </dgm:t>
    </dgm:pt>
    <dgm:pt modelId="{F17D8D5D-B656-410B-8599-B8D1E7334FD0}" type="pres">
      <dgm:prSet presAssocID="{6D39540C-8E73-4C5D-BD0F-74B73B0CDE24}" presName="singleCycle" presStyleCnt="0"/>
      <dgm:spPr/>
    </dgm:pt>
    <dgm:pt modelId="{FDBF7085-62FD-4A26-B566-977672459ECB}" type="pres">
      <dgm:prSet presAssocID="{6D39540C-8E73-4C5D-BD0F-74B73B0CDE24}" presName="singleCenter" presStyleLbl="node1" presStyleIdx="0" presStyleCnt="4">
        <dgm:presLayoutVars>
          <dgm:chMax val="7"/>
          <dgm:chPref val="7"/>
        </dgm:presLayoutVars>
      </dgm:prSet>
      <dgm:spPr/>
      <dgm:t>
        <a:bodyPr/>
        <a:lstStyle/>
        <a:p>
          <a:endParaRPr lang="en-US"/>
        </a:p>
      </dgm:t>
    </dgm:pt>
    <dgm:pt modelId="{D9FA676E-08E8-475E-8EAB-8B5584209EEC}" type="pres">
      <dgm:prSet presAssocID="{E7D1A344-7B97-4955-A51D-1605D069E0AF}" presName="Name56" presStyleLbl="parChTrans1D2" presStyleIdx="0" presStyleCnt="3"/>
      <dgm:spPr/>
      <dgm:t>
        <a:bodyPr/>
        <a:lstStyle/>
        <a:p>
          <a:endParaRPr lang="en-US"/>
        </a:p>
      </dgm:t>
    </dgm:pt>
    <dgm:pt modelId="{D1F79ABB-0E9A-4A2E-BCA4-366BAE50E64F}" type="pres">
      <dgm:prSet presAssocID="{A4394B0E-0AFE-4C00-A07A-D8A2905D5F74}" presName="text0" presStyleLbl="node1" presStyleIdx="1" presStyleCnt="4">
        <dgm:presLayoutVars>
          <dgm:bulletEnabled val="1"/>
        </dgm:presLayoutVars>
      </dgm:prSet>
      <dgm:spPr/>
      <dgm:t>
        <a:bodyPr/>
        <a:lstStyle/>
        <a:p>
          <a:endParaRPr lang="en-US"/>
        </a:p>
      </dgm:t>
    </dgm:pt>
    <dgm:pt modelId="{316F21AC-A6B5-44C3-957F-189A13648320}" type="pres">
      <dgm:prSet presAssocID="{2524E849-2CB4-41DD-BA46-3401818F6977}" presName="Name56" presStyleLbl="parChTrans1D2" presStyleIdx="1" presStyleCnt="3"/>
      <dgm:spPr/>
      <dgm:t>
        <a:bodyPr/>
        <a:lstStyle/>
        <a:p>
          <a:endParaRPr lang="en-US"/>
        </a:p>
      </dgm:t>
    </dgm:pt>
    <dgm:pt modelId="{2F094B2E-C9AD-4510-9904-106BD7E1A716}" type="pres">
      <dgm:prSet presAssocID="{45C393C5-42B0-4DF2-A89E-600C69DBABED}" presName="text0" presStyleLbl="node1" presStyleIdx="2" presStyleCnt="4">
        <dgm:presLayoutVars>
          <dgm:bulletEnabled val="1"/>
        </dgm:presLayoutVars>
      </dgm:prSet>
      <dgm:spPr/>
      <dgm:t>
        <a:bodyPr/>
        <a:lstStyle/>
        <a:p>
          <a:endParaRPr lang="en-US"/>
        </a:p>
      </dgm:t>
    </dgm:pt>
    <dgm:pt modelId="{DC9AF7C9-F341-491D-8246-CC50279958D4}" type="pres">
      <dgm:prSet presAssocID="{0F132BA2-D855-450B-96E2-1DC3E0FDBCFC}" presName="Name56" presStyleLbl="parChTrans1D2" presStyleIdx="2" presStyleCnt="3"/>
      <dgm:spPr/>
      <dgm:t>
        <a:bodyPr/>
        <a:lstStyle/>
        <a:p>
          <a:endParaRPr lang="en-US"/>
        </a:p>
      </dgm:t>
    </dgm:pt>
    <dgm:pt modelId="{B7DBDECE-0017-4159-A08E-A11FE5DFAE0A}" type="pres">
      <dgm:prSet presAssocID="{1749A2CC-8758-4B67-BFE5-CB109DCC99F4}" presName="text0" presStyleLbl="node1" presStyleIdx="3" presStyleCnt="4">
        <dgm:presLayoutVars>
          <dgm:bulletEnabled val="1"/>
        </dgm:presLayoutVars>
      </dgm:prSet>
      <dgm:spPr/>
      <dgm:t>
        <a:bodyPr/>
        <a:lstStyle/>
        <a:p>
          <a:endParaRPr lang="en-US"/>
        </a:p>
      </dgm:t>
    </dgm:pt>
  </dgm:ptLst>
  <dgm:cxnLst>
    <dgm:cxn modelId="{ABD068E6-A67E-452C-9F63-D7C310C6EB99}" srcId="{6D39540C-8E73-4C5D-BD0F-74B73B0CDE24}" destId="{45C393C5-42B0-4DF2-A89E-600C69DBABED}" srcOrd="1" destOrd="0" parTransId="{2524E849-2CB4-41DD-BA46-3401818F6977}" sibTransId="{BA75EEDA-3A6B-4F93-8A2A-88D687FF6781}"/>
    <dgm:cxn modelId="{A4023F10-053B-4221-AD7D-6F927F8F023F}" srcId="{6D39540C-8E73-4C5D-BD0F-74B73B0CDE24}" destId="{A4394B0E-0AFE-4C00-A07A-D8A2905D5F74}" srcOrd="0" destOrd="0" parTransId="{E7D1A344-7B97-4955-A51D-1605D069E0AF}" sibTransId="{B42CA1B0-28F7-436B-A96F-450EBBE1D5A3}"/>
    <dgm:cxn modelId="{E1858D5F-518B-447F-B947-B9901C71EFFA}" type="presOf" srcId="{E7D1A344-7B97-4955-A51D-1605D069E0AF}" destId="{D9FA676E-08E8-475E-8EAB-8B5584209EEC}" srcOrd="0" destOrd="0" presId="urn:microsoft.com/office/officeart/2008/layout/RadialCluster"/>
    <dgm:cxn modelId="{5E47FA23-912D-4BE9-8217-3BA2ECC48619}" type="presOf" srcId="{6D39540C-8E73-4C5D-BD0F-74B73B0CDE24}" destId="{FDBF7085-62FD-4A26-B566-977672459ECB}" srcOrd="0" destOrd="0" presId="urn:microsoft.com/office/officeart/2008/layout/RadialCluster"/>
    <dgm:cxn modelId="{24C86BF3-B3D3-423D-A014-D3F1BEBD17F3}" type="presOf" srcId="{A4394B0E-0AFE-4C00-A07A-D8A2905D5F74}" destId="{D1F79ABB-0E9A-4A2E-BCA4-366BAE50E64F}" srcOrd="0" destOrd="0" presId="urn:microsoft.com/office/officeart/2008/layout/RadialCluster"/>
    <dgm:cxn modelId="{9F8707AE-D9F2-4C6D-980E-75874562D237}" type="presOf" srcId="{0F132BA2-D855-450B-96E2-1DC3E0FDBCFC}" destId="{DC9AF7C9-F341-491D-8246-CC50279958D4}" srcOrd="0" destOrd="0" presId="urn:microsoft.com/office/officeart/2008/layout/RadialCluster"/>
    <dgm:cxn modelId="{ED4202CF-1F64-418A-BDC1-0CE5A95A8FA7}" type="presOf" srcId="{1749A2CC-8758-4B67-BFE5-CB109DCC99F4}" destId="{B7DBDECE-0017-4159-A08E-A11FE5DFAE0A}" srcOrd="0" destOrd="0" presId="urn:microsoft.com/office/officeart/2008/layout/RadialCluster"/>
    <dgm:cxn modelId="{A6E59F20-0BE2-445B-B63E-5143D1EB2901}" type="presOf" srcId="{2524E849-2CB4-41DD-BA46-3401818F6977}" destId="{316F21AC-A6B5-44C3-957F-189A13648320}" srcOrd="0" destOrd="0" presId="urn:microsoft.com/office/officeart/2008/layout/RadialCluster"/>
    <dgm:cxn modelId="{9EBBEE25-8D7E-4BCE-81DB-C2B7D826E590}" srcId="{6D39540C-8E73-4C5D-BD0F-74B73B0CDE24}" destId="{1749A2CC-8758-4B67-BFE5-CB109DCC99F4}" srcOrd="2" destOrd="0" parTransId="{0F132BA2-D855-450B-96E2-1DC3E0FDBCFC}" sibTransId="{1ED872FC-42FA-49BF-B09E-589A8091D149}"/>
    <dgm:cxn modelId="{B1BF1049-7D38-4556-B4AE-821781C706BE}" type="presOf" srcId="{D343C8B9-7DFA-48A2-80A8-5D9030D3C8F9}" destId="{F7D8D37A-05BC-4705-8127-6DC7C1014368}" srcOrd="0" destOrd="0" presId="urn:microsoft.com/office/officeart/2008/layout/RadialCluster"/>
    <dgm:cxn modelId="{B9447A45-B388-4FCB-BDC3-20E7996160D4}" type="presOf" srcId="{45C393C5-42B0-4DF2-A89E-600C69DBABED}" destId="{2F094B2E-C9AD-4510-9904-106BD7E1A716}" srcOrd="0" destOrd="0" presId="urn:microsoft.com/office/officeart/2008/layout/RadialCluster"/>
    <dgm:cxn modelId="{1A321F9A-950C-43F2-A7E8-756E017EEC98}" srcId="{D343C8B9-7DFA-48A2-80A8-5D9030D3C8F9}" destId="{6D39540C-8E73-4C5D-BD0F-74B73B0CDE24}" srcOrd="0" destOrd="0" parTransId="{8FCA351A-ABE3-4426-A417-2050119C47A2}" sibTransId="{5A820819-A788-4FFF-8625-EF3EF0783B90}"/>
    <dgm:cxn modelId="{7F4F70F5-AB8A-4ABC-A5A9-F2204898C0CB}" type="presParOf" srcId="{F7D8D37A-05BC-4705-8127-6DC7C1014368}" destId="{F17D8D5D-B656-410B-8599-B8D1E7334FD0}" srcOrd="0" destOrd="0" presId="urn:microsoft.com/office/officeart/2008/layout/RadialCluster"/>
    <dgm:cxn modelId="{AB704E56-FD1B-4E0A-ADE0-7DE64F281B18}" type="presParOf" srcId="{F17D8D5D-B656-410B-8599-B8D1E7334FD0}" destId="{FDBF7085-62FD-4A26-B566-977672459ECB}" srcOrd="0" destOrd="0" presId="urn:microsoft.com/office/officeart/2008/layout/RadialCluster"/>
    <dgm:cxn modelId="{68E5CC7E-F53B-4BA2-8274-150949BB583C}" type="presParOf" srcId="{F17D8D5D-B656-410B-8599-B8D1E7334FD0}" destId="{D9FA676E-08E8-475E-8EAB-8B5584209EEC}" srcOrd="1" destOrd="0" presId="urn:microsoft.com/office/officeart/2008/layout/RadialCluster"/>
    <dgm:cxn modelId="{F12E1EE7-4F0E-40C4-BA96-0818B7F79267}" type="presParOf" srcId="{F17D8D5D-B656-410B-8599-B8D1E7334FD0}" destId="{D1F79ABB-0E9A-4A2E-BCA4-366BAE50E64F}" srcOrd="2" destOrd="0" presId="urn:microsoft.com/office/officeart/2008/layout/RadialCluster"/>
    <dgm:cxn modelId="{06E871C2-11C2-4564-A23C-13BC53D9C389}" type="presParOf" srcId="{F17D8D5D-B656-410B-8599-B8D1E7334FD0}" destId="{316F21AC-A6B5-44C3-957F-189A13648320}" srcOrd="3" destOrd="0" presId="urn:microsoft.com/office/officeart/2008/layout/RadialCluster"/>
    <dgm:cxn modelId="{5FEB669A-002D-4B48-8D4B-630D34B410EA}" type="presParOf" srcId="{F17D8D5D-B656-410B-8599-B8D1E7334FD0}" destId="{2F094B2E-C9AD-4510-9904-106BD7E1A716}" srcOrd="4" destOrd="0" presId="urn:microsoft.com/office/officeart/2008/layout/RadialCluster"/>
    <dgm:cxn modelId="{BA5DFD93-8620-490D-A429-E1A42B07ACA7}" type="presParOf" srcId="{F17D8D5D-B656-410B-8599-B8D1E7334FD0}" destId="{DC9AF7C9-F341-491D-8246-CC50279958D4}" srcOrd="5" destOrd="0" presId="urn:microsoft.com/office/officeart/2008/layout/RadialCluster"/>
    <dgm:cxn modelId="{DD794ADD-3CCF-401D-B682-AC8034705B86}" type="presParOf" srcId="{F17D8D5D-B656-410B-8599-B8D1E7334FD0}" destId="{B7DBDECE-0017-4159-A08E-A11FE5DFAE0A}"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F7085-62FD-4A26-B566-977672459ECB}">
      <dsp:nvSpPr>
        <dsp:cNvPr id="0" name=""/>
        <dsp:cNvSpPr/>
      </dsp:nvSpPr>
      <dsp:spPr>
        <a:xfrm>
          <a:off x="2438399" y="1890712"/>
          <a:ext cx="1219200" cy="1219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CA" sz="3600" kern="1200" dirty="0" smtClean="0"/>
            <a:t>HUB</a:t>
          </a:r>
          <a:endParaRPr lang="en-US" sz="3600" kern="1200" dirty="0"/>
        </a:p>
      </dsp:txBody>
      <dsp:txXfrm>
        <a:off x="2497915" y="1950228"/>
        <a:ext cx="1100168" cy="1100168"/>
      </dsp:txXfrm>
    </dsp:sp>
    <dsp:sp modelId="{D9FA676E-08E8-475E-8EAB-8B5584209EEC}">
      <dsp:nvSpPr>
        <dsp:cNvPr id="0" name=""/>
        <dsp:cNvSpPr/>
      </dsp:nvSpPr>
      <dsp:spPr>
        <a:xfrm rot="16200000">
          <a:off x="2620390" y="1463103"/>
          <a:ext cx="855217" cy="0"/>
        </a:xfrm>
        <a:custGeom>
          <a:avLst/>
          <a:gdLst/>
          <a:ahLst/>
          <a:cxnLst/>
          <a:rect l="0" t="0" r="0" b="0"/>
          <a:pathLst>
            <a:path>
              <a:moveTo>
                <a:pt x="0" y="0"/>
              </a:moveTo>
              <a:lnTo>
                <a:pt x="8552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F79ABB-0E9A-4A2E-BCA4-366BAE50E64F}">
      <dsp:nvSpPr>
        <dsp:cNvPr id="0" name=""/>
        <dsp:cNvSpPr/>
      </dsp:nvSpPr>
      <dsp:spPr>
        <a:xfrm>
          <a:off x="2639567" y="218630"/>
          <a:ext cx="816864" cy="816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CA" sz="2700" kern="1200" dirty="0" smtClean="0"/>
            <a:t>END</a:t>
          </a:r>
          <a:endParaRPr lang="en-US" sz="2700" kern="1200" dirty="0"/>
        </a:p>
      </dsp:txBody>
      <dsp:txXfrm>
        <a:off x="2679443" y="258506"/>
        <a:ext cx="737112" cy="737112"/>
      </dsp:txXfrm>
    </dsp:sp>
    <dsp:sp modelId="{316F21AC-A6B5-44C3-957F-189A13648320}">
      <dsp:nvSpPr>
        <dsp:cNvPr id="0" name=""/>
        <dsp:cNvSpPr/>
      </dsp:nvSpPr>
      <dsp:spPr>
        <a:xfrm rot="1800000">
          <a:off x="3610861" y="3026697"/>
          <a:ext cx="697727" cy="0"/>
        </a:xfrm>
        <a:custGeom>
          <a:avLst/>
          <a:gdLst/>
          <a:ahLst/>
          <a:cxnLst/>
          <a:rect l="0" t="0" r="0" b="0"/>
          <a:pathLst>
            <a:path>
              <a:moveTo>
                <a:pt x="0" y="0"/>
              </a:moveTo>
              <a:lnTo>
                <a:pt x="69772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094B2E-C9AD-4510-9904-106BD7E1A716}">
      <dsp:nvSpPr>
        <dsp:cNvPr id="0" name=""/>
        <dsp:cNvSpPr/>
      </dsp:nvSpPr>
      <dsp:spPr>
        <a:xfrm>
          <a:off x="4261850" y="3028505"/>
          <a:ext cx="816864" cy="816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CA" sz="2700" kern="1200" dirty="0" smtClean="0"/>
            <a:t>END</a:t>
          </a:r>
          <a:endParaRPr lang="en-US" sz="2700" kern="1200" dirty="0"/>
        </a:p>
      </dsp:txBody>
      <dsp:txXfrm>
        <a:off x="4301726" y="3068381"/>
        <a:ext cx="737112" cy="737112"/>
      </dsp:txXfrm>
    </dsp:sp>
    <dsp:sp modelId="{DC9AF7C9-F341-491D-8246-CC50279958D4}">
      <dsp:nvSpPr>
        <dsp:cNvPr id="0" name=""/>
        <dsp:cNvSpPr/>
      </dsp:nvSpPr>
      <dsp:spPr>
        <a:xfrm rot="9000000">
          <a:off x="1787411" y="3026697"/>
          <a:ext cx="697727" cy="0"/>
        </a:xfrm>
        <a:custGeom>
          <a:avLst/>
          <a:gdLst/>
          <a:ahLst/>
          <a:cxnLst/>
          <a:rect l="0" t="0" r="0" b="0"/>
          <a:pathLst>
            <a:path>
              <a:moveTo>
                <a:pt x="0" y="0"/>
              </a:moveTo>
              <a:lnTo>
                <a:pt x="69772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BDECE-0017-4159-A08E-A11FE5DFAE0A}">
      <dsp:nvSpPr>
        <dsp:cNvPr id="0" name=""/>
        <dsp:cNvSpPr/>
      </dsp:nvSpPr>
      <dsp:spPr>
        <a:xfrm>
          <a:off x="1017285" y="3028505"/>
          <a:ext cx="816864" cy="816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CA" sz="2700" kern="1200" dirty="0" smtClean="0"/>
            <a:t>END</a:t>
          </a:r>
          <a:endParaRPr lang="en-US" sz="2700" kern="1200" dirty="0"/>
        </a:p>
      </dsp:txBody>
      <dsp:txXfrm>
        <a:off x="1057161" y="3068381"/>
        <a:ext cx="737112" cy="73711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1F7056-99B4-4D1A-B89C-ED804067B167}" type="datetimeFigureOut">
              <a:rPr lang="en-US" smtClean="0"/>
              <a:t>4/10/2014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2E62F-BCF3-45BE-8AAA-23B8E05B4914}" type="slidenum">
              <a:rPr lang="en-US" smtClean="0"/>
              <a:t>‹#›</a:t>
            </a:fld>
            <a:endParaRPr lang="en-US"/>
          </a:p>
        </p:txBody>
      </p:sp>
    </p:spTree>
    <p:extLst>
      <p:ext uri="{BB962C8B-B14F-4D97-AF65-F5344CB8AC3E}">
        <p14:creationId xmlns:p14="http://schemas.microsoft.com/office/powerpoint/2010/main" val="262102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With the hub/spoke or Star system, all linking goes thru a central repeater. If the system is on full time</a:t>
            </a:r>
            <a:r>
              <a:rPr lang="en-CA" baseline="0" dirty="0" smtClean="0"/>
              <a:t>, all </a:t>
            </a:r>
            <a:r>
              <a:rPr lang="en-CA" baseline="0" smtClean="0"/>
              <a:t>repeaters hear/repeat </a:t>
            </a:r>
            <a:r>
              <a:rPr lang="en-CA" baseline="0" dirty="0" smtClean="0"/>
              <a:t>each conversation.</a:t>
            </a:r>
            <a:endParaRPr lang="en-US" dirty="0"/>
          </a:p>
        </p:txBody>
      </p:sp>
      <p:sp>
        <p:nvSpPr>
          <p:cNvPr id="4" name="Slide Number Placeholder 3"/>
          <p:cNvSpPr>
            <a:spLocks noGrp="1"/>
          </p:cNvSpPr>
          <p:nvPr>
            <p:ph type="sldNum" sz="quarter" idx="10"/>
          </p:nvPr>
        </p:nvSpPr>
        <p:spPr/>
        <p:txBody>
          <a:bodyPr/>
          <a:lstStyle/>
          <a:p>
            <a:fld id="{1A82E62F-BCF3-45BE-8AAA-23B8E05B4914}" type="slidenum">
              <a:rPr lang="en-US" smtClean="0"/>
              <a:t>1</a:t>
            </a:fld>
            <a:endParaRPr lang="en-US"/>
          </a:p>
        </p:txBody>
      </p:sp>
    </p:spTree>
    <p:extLst>
      <p:ext uri="{BB962C8B-B14F-4D97-AF65-F5344CB8AC3E}">
        <p14:creationId xmlns:p14="http://schemas.microsoft.com/office/powerpoint/2010/main" val="149482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economy to this system is the fact that duplexers are not required for the link radios at each of the end sites. At the end sites, the link radios are simply a mobile transceiver and sometimes a simple mobile antenna on the roof of the shelter. If the link radio is</a:t>
            </a:r>
            <a:r>
              <a:rPr lang="en-CA" baseline="0" dirty="0" smtClean="0"/>
              <a:t> a multi channel it could possibly be switched to a different link network for emergencies or public service.</a:t>
            </a:r>
          </a:p>
          <a:p>
            <a:r>
              <a:rPr lang="en-CA" baseline="0" dirty="0" smtClean="0"/>
              <a:t>To expand the network to a multi hop full duplex system, another full duplex radio could be added to the main controller at the hub site. This radio would not repeat it’s own audio, but only pass audio on and off the trunk. It would have </a:t>
            </a:r>
            <a:r>
              <a:rPr lang="en-CA" dirty="0" smtClean="0"/>
              <a:t>a long drop out timer to prevent excessive delays up the trunk. But all repeaters on the trunk would be full duplex back to back.</a:t>
            </a:r>
            <a:endParaRPr lang="en-US" dirty="0"/>
          </a:p>
        </p:txBody>
      </p:sp>
      <p:sp>
        <p:nvSpPr>
          <p:cNvPr id="4" name="Slide Number Placeholder 3"/>
          <p:cNvSpPr>
            <a:spLocks noGrp="1"/>
          </p:cNvSpPr>
          <p:nvPr>
            <p:ph type="sldNum" sz="quarter" idx="10"/>
          </p:nvPr>
        </p:nvSpPr>
        <p:spPr/>
        <p:txBody>
          <a:bodyPr/>
          <a:lstStyle/>
          <a:p>
            <a:fld id="{1A82E62F-BCF3-45BE-8AAA-23B8E05B4914}" type="slidenum">
              <a:rPr lang="en-US" smtClean="0"/>
              <a:t>2</a:t>
            </a:fld>
            <a:endParaRPr lang="en-US"/>
          </a:p>
        </p:txBody>
      </p:sp>
    </p:spTree>
    <p:extLst>
      <p:ext uri="{BB962C8B-B14F-4D97-AF65-F5344CB8AC3E}">
        <p14:creationId xmlns:p14="http://schemas.microsoft.com/office/powerpoint/2010/main" val="1684658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an example</a:t>
            </a:r>
            <a:r>
              <a:rPr lang="en-CA" baseline="0" dirty="0" smtClean="0"/>
              <a:t> of a simple end site consisting of a full duplex drop repeater usually on VHF, but not always. The link radio is half duplex and does not require a duplexer if it has it’s own antenna. The controller can be a simple 2 port controller such as the Link-</a:t>
            </a:r>
            <a:r>
              <a:rPr lang="en-CA" baseline="0" dirty="0" err="1" smtClean="0"/>
              <a:t>Comm</a:t>
            </a:r>
            <a:r>
              <a:rPr lang="en-CA" baseline="0" dirty="0" smtClean="0"/>
              <a:t> RLC-1.</a:t>
            </a:r>
            <a:endParaRPr lang="en-US" dirty="0"/>
          </a:p>
        </p:txBody>
      </p:sp>
      <p:sp>
        <p:nvSpPr>
          <p:cNvPr id="4" name="Slide Number Placeholder 3"/>
          <p:cNvSpPr>
            <a:spLocks noGrp="1"/>
          </p:cNvSpPr>
          <p:nvPr>
            <p:ph type="sldNum" sz="quarter" idx="10"/>
          </p:nvPr>
        </p:nvSpPr>
        <p:spPr/>
        <p:txBody>
          <a:bodyPr/>
          <a:lstStyle/>
          <a:p>
            <a:fld id="{1A82E62F-BCF3-45BE-8AAA-23B8E05B4914}" type="slidenum">
              <a:rPr lang="en-US" smtClean="0"/>
              <a:t>3</a:t>
            </a:fld>
            <a:endParaRPr lang="en-US"/>
          </a:p>
        </p:txBody>
      </p:sp>
    </p:spTree>
    <p:extLst>
      <p:ext uri="{BB962C8B-B14F-4D97-AF65-F5344CB8AC3E}">
        <p14:creationId xmlns:p14="http://schemas.microsoft.com/office/powerpoint/2010/main" val="411048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the hub site, which has the full duplex Hub repeater on UHF. It also has a VHF drop repeater. In</a:t>
            </a:r>
            <a:r>
              <a:rPr lang="en-CA" baseline="0" dirty="0" smtClean="0"/>
              <a:t> this case the Hub UHF repeater is a normal repeater that repeats it’s audio from Rx to </a:t>
            </a:r>
            <a:r>
              <a:rPr lang="en-CA" baseline="0" dirty="0" err="1" smtClean="0"/>
              <a:t>Tx</a:t>
            </a:r>
            <a:r>
              <a:rPr lang="en-CA" baseline="0" dirty="0" smtClean="0"/>
              <a:t>. FARS actually has a half duplex radio on port 3 that could link into the SARA system. Port 4 could be another full duplex link to the north but it will not repeat it’s audio so as to expand the link system past the hub/spoke limitation.</a:t>
            </a:r>
            <a:endParaRPr lang="en-US" dirty="0"/>
          </a:p>
        </p:txBody>
      </p:sp>
      <p:sp>
        <p:nvSpPr>
          <p:cNvPr id="4" name="Slide Number Placeholder 3"/>
          <p:cNvSpPr>
            <a:spLocks noGrp="1"/>
          </p:cNvSpPr>
          <p:nvPr>
            <p:ph type="sldNum" sz="quarter" idx="10"/>
          </p:nvPr>
        </p:nvSpPr>
        <p:spPr/>
        <p:txBody>
          <a:bodyPr/>
          <a:lstStyle/>
          <a:p>
            <a:fld id="{1A82E62F-BCF3-45BE-8AAA-23B8E05B4914}" type="slidenum">
              <a:rPr lang="en-US" smtClean="0"/>
              <a:t>4</a:t>
            </a:fld>
            <a:endParaRPr lang="en-US"/>
          </a:p>
        </p:txBody>
      </p:sp>
    </p:spTree>
    <p:extLst>
      <p:ext uri="{BB962C8B-B14F-4D97-AF65-F5344CB8AC3E}">
        <p14:creationId xmlns:p14="http://schemas.microsoft.com/office/powerpoint/2010/main" val="284074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an example of a simple transparent call through the system. No codes or any special tones are required when the links are connected</a:t>
            </a:r>
            <a:r>
              <a:rPr lang="en-CA" baseline="0" dirty="0" smtClean="0"/>
              <a:t> full time. Car 1 calls on the local repeater VHF frequency, which automatically sends the audio signal on UHF to the link hub repeater which retransmits it to all the other repeaters, which receive on UHF and send it out on the local VHF frequency of the repeaters. In this case 6HRA transmits on 147.000, and car 2 hears car 1.</a:t>
            </a:r>
            <a:endParaRPr lang="en-US" dirty="0"/>
          </a:p>
        </p:txBody>
      </p:sp>
      <p:sp>
        <p:nvSpPr>
          <p:cNvPr id="4" name="Slide Number Placeholder 3"/>
          <p:cNvSpPr>
            <a:spLocks noGrp="1"/>
          </p:cNvSpPr>
          <p:nvPr>
            <p:ph type="sldNum" sz="quarter" idx="10"/>
          </p:nvPr>
        </p:nvSpPr>
        <p:spPr/>
        <p:txBody>
          <a:bodyPr/>
          <a:lstStyle/>
          <a:p>
            <a:fld id="{1A82E62F-BCF3-45BE-8AAA-23B8E05B4914}" type="slidenum">
              <a:rPr lang="en-US" smtClean="0"/>
              <a:t>5</a:t>
            </a:fld>
            <a:endParaRPr lang="en-US"/>
          </a:p>
        </p:txBody>
      </p:sp>
    </p:spTree>
    <p:extLst>
      <p:ext uri="{BB962C8B-B14F-4D97-AF65-F5344CB8AC3E}">
        <p14:creationId xmlns:p14="http://schemas.microsoft.com/office/powerpoint/2010/main" val="159466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a map showing the locations of the various repeaters on</a:t>
            </a:r>
            <a:r>
              <a:rPr lang="en-CA" baseline="0" dirty="0" smtClean="0"/>
              <a:t> the FARS network, from </a:t>
            </a:r>
            <a:r>
              <a:rPr lang="en-CA" baseline="0" dirty="0" err="1" smtClean="0"/>
              <a:t>Burmis</a:t>
            </a:r>
            <a:r>
              <a:rPr lang="en-CA" baseline="0" dirty="0" smtClean="0"/>
              <a:t> in the south to Crossfield in the north, over 200km.</a:t>
            </a:r>
            <a:endParaRPr lang="en-US" dirty="0"/>
          </a:p>
        </p:txBody>
      </p:sp>
      <p:sp>
        <p:nvSpPr>
          <p:cNvPr id="4" name="Slide Number Placeholder 3"/>
          <p:cNvSpPr>
            <a:spLocks noGrp="1"/>
          </p:cNvSpPr>
          <p:nvPr>
            <p:ph type="sldNum" sz="quarter" idx="10"/>
          </p:nvPr>
        </p:nvSpPr>
        <p:spPr/>
        <p:txBody>
          <a:bodyPr/>
          <a:lstStyle/>
          <a:p>
            <a:fld id="{1A82E62F-BCF3-45BE-8AAA-23B8E05B4914}" type="slidenum">
              <a:rPr lang="en-US" smtClean="0"/>
              <a:t>6</a:t>
            </a:fld>
            <a:endParaRPr lang="en-US"/>
          </a:p>
        </p:txBody>
      </p:sp>
    </p:spTree>
    <p:extLst>
      <p:ext uri="{BB962C8B-B14F-4D97-AF65-F5344CB8AC3E}">
        <p14:creationId xmlns:p14="http://schemas.microsoft.com/office/powerpoint/2010/main" val="169012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82E62F-BCF3-45BE-8AAA-23B8E05B4914}" type="slidenum">
              <a:rPr lang="en-US" smtClean="0"/>
              <a:t>12</a:t>
            </a:fld>
            <a:endParaRPr lang="en-US"/>
          </a:p>
        </p:txBody>
      </p:sp>
    </p:spTree>
    <p:extLst>
      <p:ext uri="{BB962C8B-B14F-4D97-AF65-F5344CB8AC3E}">
        <p14:creationId xmlns:p14="http://schemas.microsoft.com/office/powerpoint/2010/main" val="1817516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91CBEB-9827-4C73-9F3D-AECED8F85B83}"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92E13-3C91-4332-89BB-760CE9F8D4BA}" type="slidenum">
              <a:rPr lang="en-US" smtClean="0"/>
              <a:t>‹#›</a:t>
            </a:fld>
            <a:endParaRPr lang="en-US"/>
          </a:p>
        </p:txBody>
      </p:sp>
    </p:spTree>
    <p:extLst>
      <p:ext uri="{BB962C8B-B14F-4D97-AF65-F5344CB8AC3E}">
        <p14:creationId xmlns:p14="http://schemas.microsoft.com/office/powerpoint/2010/main" val="48594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1CBEB-9827-4C73-9F3D-AECED8F85B83}"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92E13-3C91-4332-89BB-760CE9F8D4BA}" type="slidenum">
              <a:rPr lang="en-US" smtClean="0"/>
              <a:t>‹#›</a:t>
            </a:fld>
            <a:endParaRPr lang="en-US"/>
          </a:p>
        </p:txBody>
      </p:sp>
    </p:spTree>
    <p:extLst>
      <p:ext uri="{BB962C8B-B14F-4D97-AF65-F5344CB8AC3E}">
        <p14:creationId xmlns:p14="http://schemas.microsoft.com/office/powerpoint/2010/main" val="245995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1CBEB-9827-4C73-9F3D-AECED8F85B83}"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92E13-3C91-4332-89BB-760CE9F8D4BA}" type="slidenum">
              <a:rPr lang="en-US" smtClean="0"/>
              <a:t>‹#›</a:t>
            </a:fld>
            <a:endParaRPr lang="en-US"/>
          </a:p>
        </p:txBody>
      </p:sp>
    </p:spTree>
    <p:extLst>
      <p:ext uri="{BB962C8B-B14F-4D97-AF65-F5344CB8AC3E}">
        <p14:creationId xmlns:p14="http://schemas.microsoft.com/office/powerpoint/2010/main" val="54312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1CBEB-9827-4C73-9F3D-AECED8F85B83}"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92E13-3C91-4332-89BB-760CE9F8D4BA}" type="slidenum">
              <a:rPr lang="en-US" smtClean="0"/>
              <a:t>‹#›</a:t>
            </a:fld>
            <a:endParaRPr lang="en-US"/>
          </a:p>
        </p:txBody>
      </p:sp>
    </p:spTree>
    <p:extLst>
      <p:ext uri="{BB962C8B-B14F-4D97-AF65-F5344CB8AC3E}">
        <p14:creationId xmlns:p14="http://schemas.microsoft.com/office/powerpoint/2010/main" val="18862846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1CBEB-9827-4C73-9F3D-AECED8F85B83}"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92E13-3C91-4332-89BB-760CE9F8D4BA}" type="slidenum">
              <a:rPr lang="en-US" smtClean="0"/>
              <a:t>‹#›</a:t>
            </a:fld>
            <a:endParaRPr lang="en-US"/>
          </a:p>
        </p:txBody>
      </p:sp>
    </p:spTree>
    <p:extLst>
      <p:ext uri="{BB962C8B-B14F-4D97-AF65-F5344CB8AC3E}">
        <p14:creationId xmlns:p14="http://schemas.microsoft.com/office/powerpoint/2010/main" val="251548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91CBEB-9827-4C73-9F3D-AECED8F85B83}"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92E13-3C91-4332-89BB-760CE9F8D4BA}" type="slidenum">
              <a:rPr lang="en-US" smtClean="0"/>
              <a:t>‹#›</a:t>
            </a:fld>
            <a:endParaRPr lang="en-US"/>
          </a:p>
        </p:txBody>
      </p:sp>
    </p:spTree>
    <p:extLst>
      <p:ext uri="{BB962C8B-B14F-4D97-AF65-F5344CB8AC3E}">
        <p14:creationId xmlns:p14="http://schemas.microsoft.com/office/powerpoint/2010/main" val="3979257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91CBEB-9827-4C73-9F3D-AECED8F85B83}" type="datetimeFigureOut">
              <a:rPr lang="en-US" smtClean="0"/>
              <a:t>4/10/2014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92E13-3C91-4332-89BB-760CE9F8D4BA}" type="slidenum">
              <a:rPr lang="en-US" smtClean="0"/>
              <a:t>‹#›</a:t>
            </a:fld>
            <a:endParaRPr lang="en-US"/>
          </a:p>
        </p:txBody>
      </p:sp>
    </p:spTree>
    <p:extLst>
      <p:ext uri="{BB962C8B-B14F-4D97-AF65-F5344CB8AC3E}">
        <p14:creationId xmlns:p14="http://schemas.microsoft.com/office/powerpoint/2010/main" val="48255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91CBEB-9827-4C73-9F3D-AECED8F85B83}" type="datetimeFigureOut">
              <a:rPr lang="en-US" smtClean="0"/>
              <a:t>4/10/2014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92E13-3C91-4332-89BB-760CE9F8D4BA}" type="slidenum">
              <a:rPr lang="en-US" smtClean="0"/>
              <a:t>‹#›</a:t>
            </a:fld>
            <a:endParaRPr lang="en-US"/>
          </a:p>
        </p:txBody>
      </p:sp>
    </p:spTree>
    <p:extLst>
      <p:ext uri="{BB962C8B-B14F-4D97-AF65-F5344CB8AC3E}">
        <p14:creationId xmlns:p14="http://schemas.microsoft.com/office/powerpoint/2010/main" val="209940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1CBEB-9827-4C73-9F3D-AECED8F85B83}" type="datetimeFigureOut">
              <a:rPr lang="en-US" smtClean="0"/>
              <a:t>4/10/2014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92E13-3C91-4332-89BB-760CE9F8D4BA}" type="slidenum">
              <a:rPr lang="en-US" smtClean="0"/>
              <a:t>‹#›</a:t>
            </a:fld>
            <a:endParaRPr lang="en-US"/>
          </a:p>
        </p:txBody>
      </p:sp>
    </p:spTree>
    <p:extLst>
      <p:ext uri="{BB962C8B-B14F-4D97-AF65-F5344CB8AC3E}">
        <p14:creationId xmlns:p14="http://schemas.microsoft.com/office/powerpoint/2010/main" val="7614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1CBEB-9827-4C73-9F3D-AECED8F85B83}"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92E13-3C91-4332-89BB-760CE9F8D4BA}" type="slidenum">
              <a:rPr lang="en-US" smtClean="0"/>
              <a:t>‹#›</a:t>
            </a:fld>
            <a:endParaRPr lang="en-US"/>
          </a:p>
        </p:txBody>
      </p:sp>
    </p:spTree>
    <p:extLst>
      <p:ext uri="{BB962C8B-B14F-4D97-AF65-F5344CB8AC3E}">
        <p14:creationId xmlns:p14="http://schemas.microsoft.com/office/powerpoint/2010/main" val="272051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1CBEB-9827-4C73-9F3D-AECED8F85B83}"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92E13-3C91-4332-89BB-760CE9F8D4BA}" type="slidenum">
              <a:rPr lang="en-US" smtClean="0"/>
              <a:t>‹#›</a:t>
            </a:fld>
            <a:endParaRPr lang="en-US"/>
          </a:p>
        </p:txBody>
      </p:sp>
    </p:spTree>
    <p:extLst>
      <p:ext uri="{BB962C8B-B14F-4D97-AF65-F5344CB8AC3E}">
        <p14:creationId xmlns:p14="http://schemas.microsoft.com/office/powerpoint/2010/main" val="1610165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1CBEB-9827-4C73-9F3D-AECED8F85B83}" type="datetimeFigureOut">
              <a:rPr lang="en-US" smtClean="0"/>
              <a:t>4/10/2014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92E13-3C91-4332-89BB-760CE9F8D4BA}" type="slidenum">
              <a:rPr lang="en-US" smtClean="0"/>
              <a:t>‹#›</a:t>
            </a:fld>
            <a:endParaRPr lang="en-US"/>
          </a:p>
        </p:txBody>
      </p:sp>
    </p:spTree>
    <p:extLst>
      <p:ext uri="{BB962C8B-B14F-4D97-AF65-F5344CB8AC3E}">
        <p14:creationId xmlns:p14="http://schemas.microsoft.com/office/powerpoint/2010/main" val="3252108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openclipart.org/detail/104425/rally-car-3-by-netalloy"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43386513"/>
              </p:ext>
            </p:extLst>
          </p:nvPr>
        </p:nvGraphicFramePr>
        <p:xfrm>
          <a:off x="1295400" y="140378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200" dirty="0" smtClean="0"/>
              <a:t>Hub/Spoke or Star system</a:t>
            </a:r>
            <a:endParaRPr lang="en-US" sz="4200" dirty="0"/>
          </a:p>
        </p:txBody>
      </p:sp>
    </p:spTree>
    <p:extLst>
      <p:ext uri="{BB962C8B-B14F-4D97-AF65-F5344CB8AC3E}">
        <p14:creationId xmlns:p14="http://schemas.microsoft.com/office/powerpoint/2010/main" val="285156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r>
              <a:rPr lang="en-US" sz="4000" dirty="0"/>
              <a:t>VE6HRB Nanton</a:t>
            </a:r>
          </a:p>
        </p:txBody>
      </p:sp>
      <p:pic>
        <p:nvPicPr>
          <p:cNvPr id="1026" name="Picture 2" descr="E:\ray\Amateur\FARS\VE6HRB Nanton\IMG_027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143000"/>
            <a:ext cx="4057650" cy="541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1752600"/>
            <a:ext cx="3206840" cy="369332"/>
          </a:xfrm>
          <a:prstGeom prst="rect">
            <a:avLst/>
          </a:prstGeom>
          <a:noFill/>
        </p:spPr>
        <p:txBody>
          <a:bodyPr wrap="none" rtlCol="0">
            <a:spAutoFit/>
          </a:bodyPr>
          <a:lstStyle/>
          <a:p>
            <a:r>
              <a:rPr lang="en-CA" dirty="0" smtClean="0"/>
              <a:t>Motorola MSR2000 35 watt UHF</a:t>
            </a:r>
            <a:endParaRPr lang="en-US" dirty="0"/>
          </a:p>
        </p:txBody>
      </p:sp>
      <p:sp>
        <p:nvSpPr>
          <p:cNvPr id="5" name="TextBox 4"/>
          <p:cNvSpPr txBox="1"/>
          <p:nvPr/>
        </p:nvSpPr>
        <p:spPr>
          <a:xfrm>
            <a:off x="4572000" y="3848100"/>
            <a:ext cx="2683427" cy="369332"/>
          </a:xfrm>
          <a:prstGeom prst="rect">
            <a:avLst/>
          </a:prstGeom>
          <a:noFill/>
        </p:spPr>
        <p:txBody>
          <a:bodyPr wrap="none" rtlCol="0">
            <a:spAutoFit/>
          </a:bodyPr>
          <a:lstStyle/>
          <a:p>
            <a:r>
              <a:rPr lang="en-CA" dirty="0" err="1" smtClean="0"/>
              <a:t>LinkComm</a:t>
            </a:r>
            <a:r>
              <a:rPr lang="en-CA" dirty="0" smtClean="0"/>
              <a:t> RLC4 Controller</a:t>
            </a:r>
            <a:endParaRPr lang="en-US" dirty="0"/>
          </a:p>
        </p:txBody>
      </p:sp>
      <p:sp>
        <p:nvSpPr>
          <p:cNvPr id="6" name="TextBox 5"/>
          <p:cNvSpPr txBox="1"/>
          <p:nvPr/>
        </p:nvSpPr>
        <p:spPr>
          <a:xfrm>
            <a:off x="4724400" y="5257800"/>
            <a:ext cx="3323859" cy="369332"/>
          </a:xfrm>
          <a:prstGeom prst="rect">
            <a:avLst/>
          </a:prstGeom>
          <a:noFill/>
        </p:spPr>
        <p:txBody>
          <a:bodyPr wrap="none" rtlCol="0">
            <a:spAutoFit/>
          </a:bodyPr>
          <a:lstStyle/>
          <a:p>
            <a:r>
              <a:rPr lang="en-CA" dirty="0" smtClean="0"/>
              <a:t>Motorola MSR2000 100 watt VHF</a:t>
            </a:r>
            <a:endParaRPr lang="en-US" dirty="0"/>
          </a:p>
        </p:txBody>
      </p:sp>
      <p:cxnSp>
        <p:nvCxnSpPr>
          <p:cNvPr id="10" name="Straight Arrow Connector 9"/>
          <p:cNvCxnSpPr/>
          <p:nvPr/>
        </p:nvCxnSpPr>
        <p:spPr>
          <a:xfrm flipH="1">
            <a:off x="2333625" y="1937266"/>
            <a:ext cx="2028825" cy="18466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455545" y="4032766"/>
            <a:ext cx="2059306" cy="268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455545" y="5442466"/>
            <a:ext cx="2028825" cy="18466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82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28600"/>
            <a:ext cx="4495800" cy="944562"/>
          </a:xfrm>
        </p:spPr>
        <p:txBody>
          <a:bodyPr>
            <a:normAutofit/>
          </a:bodyPr>
          <a:lstStyle/>
          <a:p>
            <a:r>
              <a:rPr lang="en-US" dirty="0" smtClean="0"/>
              <a:t>VE6HRL Longview</a:t>
            </a:r>
            <a:endParaRPr lang="en-US" dirty="0"/>
          </a:p>
        </p:txBody>
      </p:sp>
      <p:pic>
        <p:nvPicPr>
          <p:cNvPr id="3074" name="Picture 2" descr="I:\ray\Amateur\FARS\VE6HRL longview\2012 12 01 Longview tower looking sout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578" y="1066800"/>
            <a:ext cx="7772400" cy="5601235"/>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3004260" y="3577213"/>
            <a:ext cx="1016073" cy="763675"/>
          </a:xfrm>
          <a:custGeom>
            <a:avLst/>
            <a:gdLst>
              <a:gd name="connsiteX0" fmla="*/ 512663 w 1016073"/>
              <a:gd name="connsiteY0" fmla="*/ 20097 h 763675"/>
              <a:gd name="connsiteX1" fmla="*/ 452373 w 1016073"/>
              <a:gd name="connsiteY1" fmla="*/ 30145 h 763675"/>
              <a:gd name="connsiteX2" fmla="*/ 402131 w 1016073"/>
              <a:gd name="connsiteY2" fmla="*/ 40194 h 763675"/>
              <a:gd name="connsiteX3" fmla="*/ 281551 w 1016073"/>
              <a:gd name="connsiteY3" fmla="*/ 50242 h 763675"/>
              <a:gd name="connsiteX4" fmla="*/ 211213 w 1016073"/>
              <a:gd name="connsiteY4" fmla="*/ 80387 h 763675"/>
              <a:gd name="connsiteX5" fmla="*/ 140874 w 1016073"/>
              <a:gd name="connsiteY5" fmla="*/ 100484 h 763675"/>
              <a:gd name="connsiteX6" fmla="*/ 110729 w 1016073"/>
              <a:gd name="connsiteY6" fmla="*/ 130629 h 763675"/>
              <a:gd name="connsiteX7" fmla="*/ 80584 w 1016073"/>
              <a:gd name="connsiteY7" fmla="*/ 150725 h 763675"/>
              <a:gd name="connsiteX8" fmla="*/ 50439 w 1016073"/>
              <a:gd name="connsiteY8" fmla="*/ 190919 h 763675"/>
              <a:gd name="connsiteX9" fmla="*/ 10245 w 1016073"/>
              <a:gd name="connsiteY9" fmla="*/ 251209 h 763675"/>
              <a:gd name="connsiteX10" fmla="*/ 197 w 1016073"/>
              <a:gd name="connsiteY10" fmla="*/ 321547 h 763675"/>
              <a:gd name="connsiteX11" fmla="*/ 20294 w 1016073"/>
              <a:gd name="connsiteY11" fmla="*/ 502418 h 763675"/>
              <a:gd name="connsiteX12" fmla="*/ 40391 w 1016073"/>
              <a:gd name="connsiteY12" fmla="*/ 572756 h 763675"/>
              <a:gd name="connsiteX13" fmla="*/ 70536 w 1016073"/>
              <a:gd name="connsiteY13" fmla="*/ 602901 h 763675"/>
              <a:gd name="connsiteX14" fmla="*/ 90632 w 1016073"/>
              <a:gd name="connsiteY14" fmla="*/ 643095 h 763675"/>
              <a:gd name="connsiteX15" fmla="*/ 130826 w 1016073"/>
              <a:gd name="connsiteY15" fmla="*/ 663191 h 763675"/>
              <a:gd name="connsiteX16" fmla="*/ 160971 w 1016073"/>
              <a:gd name="connsiteY16" fmla="*/ 683288 h 763675"/>
              <a:gd name="connsiteX17" fmla="*/ 201164 w 1016073"/>
              <a:gd name="connsiteY17" fmla="*/ 713433 h 763675"/>
              <a:gd name="connsiteX18" fmla="*/ 301648 w 1016073"/>
              <a:gd name="connsiteY18" fmla="*/ 733530 h 763675"/>
              <a:gd name="connsiteX19" fmla="*/ 341841 w 1016073"/>
              <a:gd name="connsiteY19" fmla="*/ 743578 h 763675"/>
              <a:gd name="connsiteX20" fmla="*/ 472470 w 1016073"/>
              <a:gd name="connsiteY20" fmla="*/ 763675 h 763675"/>
              <a:gd name="connsiteX21" fmla="*/ 844259 w 1016073"/>
              <a:gd name="connsiteY21" fmla="*/ 753627 h 763675"/>
              <a:gd name="connsiteX22" fmla="*/ 914597 w 1016073"/>
              <a:gd name="connsiteY22" fmla="*/ 723482 h 763675"/>
              <a:gd name="connsiteX23" fmla="*/ 944742 w 1016073"/>
              <a:gd name="connsiteY23" fmla="*/ 693336 h 763675"/>
              <a:gd name="connsiteX24" fmla="*/ 984936 w 1016073"/>
              <a:gd name="connsiteY24" fmla="*/ 633046 h 763675"/>
              <a:gd name="connsiteX25" fmla="*/ 984936 w 1016073"/>
              <a:gd name="connsiteY25" fmla="*/ 160774 h 763675"/>
              <a:gd name="connsiteX26" fmla="*/ 904549 w 1016073"/>
              <a:gd name="connsiteY26" fmla="*/ 60290 h 763675"/>
              <a:gd name="connsiteX27" fmla="*/ 804065 w 1016073"/>
              <a:gd name="connsiteY27" fmla="*/ 30145 h 763675"/>
              <a:gd name="connsiteX28" fmla="*/ 763872 w 1016073"/>
              <a:gd name="connsiteY28" fmla="*/ 20097 h 763675"/>
              <a:gd name="connsiteX29" fmla="*/ 683485 w 1016073"/>
              <a:gd name="connsiteY29" fmla="*/ 0 h 763675"/>
              <a:gd name="connsiteX30" fmla="*/ 361938 w 1016073"/>
              <a:gd name="connsiteY30" fmla="*/ 10049 h 7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16073" h="763675">
                <a:moveTo>
                  <a:pt x="512663" y="20097"/>
                </a:moveTo>
                <a:lnTo>
                  <a:pt x="452373" y="30145"/>
                </a:lnTo>
                <a:cubicBezTo>
                  <a:pt x="435569" y="33200"/>
                  <a:pt x="419093" y="38198"/>
                  <a:pt x="402131" y="40194"/>
                </a:cubicBezTo>
                <a:cubicBezTo>
                  <a:pt x="362075" y="44907"/>
                  <a:pt x="321744" y="46893"/>
                  <a:pt x="281551" y="50242"/>
                </a:cubicBezTo>
                <a:cubicBezTo>
                  <a:pt x="197897" y="71155"/>
                  <a:pt x="280609" y="45690"/>
                  <a:pt x="211213" y="80387"/>
                </a:cubicBezTo>
                <a:cubicBezTo>
                  <a:pt x="196803" y="87592"/>
                  <a:pt x="153745" y="97266"/>
                  <a:pt x="140874" y="100484"/>
                </a:cubicBezTo>
                <a:cubicBezTo>
                  <a:pt x="130826" y="110532"/>
                  <a:pt x="121646" y="121532"/>
                  <a:pt x="110729" y="130629"/>
                </a:cubicBezTo>
                <a:cubicBezTo>
                  <a:pt x="101452" y="138360"/>
                  <a:pt x="89123" y="142186"/>
                  <a:pt x="80584" y="150725"/>
                </a:cubicBezTo>
                <a:cubicBezTo>
                  <a:pt x="68742" y="162567"/>
                  <a:pt x="60043" y="177199"/>
                  <a:pt x="50439" y="190919"/>
                </a:cubicBezTo>
                <a:cubicBezTo>
                  <a:pt x="36588" y="210706"/>
                  <a:pt x="10245" y="251209"/>
                  <a:pt x="10245" y="251209"/>
                </a:cubicBezTo>
                <a:cubicBezTo>
                  <a:pt x="6896" y="274655"/>
                  <a:pt x="197" y="297863"/>
                  <a:pt x="197" y="321547"/>
                </a:cubicBezTo>
                <a:cubicBezTo>
                  <a:pt x="197" y="506961"/>
                  <a:pt x="-3417" y="419430"/>
                  <a:pt x="20294" y="502418"/>
                </a:cubicBezTo>
                <a:cubicBezTo>
                  <a:pt x="21970" y="508285"/>
                  <a:pt x="34366" y="563718"/>
                  <a:pt x="40391" y="572756"/>
                </a:cubicBezTo>
                <a:cubicBezTo>
                  <a:pt x="48274" y="584580"/>
                  <a:pt x="60488" y="592853"/>
                  <a:pt x="70536" y="602901"/>
                </a:cubicBezTo>
                <a:cubicBezTo>
                  <a:pt x="77235" y="616299"/>
                  <a:pt x="80040" y="632503"/>
                  <a:pt x="90632" y="643095"/>
                </a:cubicBezTo>
                <a:cubicBezTo>
                  <a:pt x="101224" y="653687"/>
                  <a:pt x="117820" y="655759"/>
                  <a:pt x="130826" y="663191"/>
                </a:cubicBezTo>
                <a:cubicBezTo>
                  <a:pt x="141312" y="669183"/>
                  <a:pt x="151144" y="676269"/>
                  <a:pt x="160971" y="683288"/>
                </a:cubicBezTo>
                <a:cubicBezTo>
                  <a:pt x="174599" y="693022"/>
                  <a:pt x="186623" y="705124"/>
                  <a:pt x="201164" y="713433"/>
                </a:cubicBezTo>
                <a:cubicBezTo>
                  <a:pt x="225242" y="727192"/>
                  <a:pt x="284631" y="730436"/>
                  <a:pt x="301648" y="733530"/>
                </a:cubicBezTo>
                <a:cubicBezTo>
                  <a:pt x="315235" y="736000"/>
                  <a:pt x="328219" y="741308"/>
                  <a:pt x="341841" y="743578"/>
                </a:cubicBezTo>
                <a:cubicBezTo>
                  <a:pt x="560867" y="780083"/>
                  <a:pt x="318783" y="732939"/>
                  <a:pt x="472470" y="763675"/>
                </a:cubicBezTo>
                <a:cubicBezTo>
                  <a:pt x="596400" y="760326"/>
                  <a:pt x="720431" y="759667"/>
                  <a:pt x="844259" y="753627"/>
                </a:cubicBezTo>
                <a:cubicBezTo>
                  <a:pt x="872737" y="752238"/>
                  <a:pt x="893451" y="741104"/>
                  <a:pt x="914597" y="723482"/>
                </a:cubicBezTo>
                <a:cubicBezTo>
                  <a:pt x="925514" y="714384"/>
                  <a:pt x="936017" y="704553"/>
                  <a:pt x="944742" y="693336"/>
                </a:cubicBezTo>
                <a:cubicBezTo>
                  <a:pt x="959571" y="674271"/>
                  <a:pt x="984936" y="633046"/>
                  <a:pt x="984936" y="633046"/>
                </a:cubicBezTo>
                <a:cubicBezTo>
                  <a:pt x="1040571" y="466134"/>
                  <a:pt x="1009525" y="570588"/>
                  <a:pt x="984936" y="160774"/>
                </a:cubicBezTo>
                <a:cubicBezTo>
                  <a:pt x="980891" y="93365"/>
                  <a:pt x="955453" y="94226"/>
                  <a:pt x="904549" y="60290"/>
                </a:cubicBezTo>
                <a:cubicBezTo>
                  <a:pt x="851328" y="24809"/>
                  <a:pt x="892967" y="46309"/>
                  <a:pt x="804065" y="30145"/>
                </a:cubicBezTo>
                <a:cubicBezTo>
                  <a:pt x="790478" y="27675"/>
                  <a:pt x="777353" y="23093"/>
                  <a:pt x="763872" y="20097"/>
                </a:cubicBezTo>
                <a:cubicBezTo>
                  <a:pt x="691121" y="3931"/>
                  <a:pt x="737351" y="17956"/>
                  <a:pt x="683485" y="0"/>
                </a:cubicBezTo>
                <a:cubicBezTo>
                  <a:pt x="428961" y="11570"/>
                  <a:pt x="536185" y="10049"/>
                  <a:pt x="361938" y="10049"/>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669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5240"/>
            <a:ext cx="4114800" cy="629035"/>
          </a:xfrm>
        </p:spPr>
        <p:txBody>
          <a:bodyPr>
            <a:normAutofit fontScale="90000"/>
          </a:bodyPr>
          <a:lstStyle/>
          <a:p>
            <a:r>
              <a:rPr lang="en-US" dirty="0" smtClean="0"/>
              <a:t>VE6HRL Longview</a:t>
            </a:r>
            <a:endParaRPr lang="en-US" dirty="0"/>
          </a:p>
        </p:txBody>
      </p:sp>
      <p:pic>
        <p:nvPicPr>
          <p:cNvPr id="4098" name="Picture 2" descr="I:\ray\Amateur\FARS\VE6HRL longview\VE6HRL Repeater Packa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685800"/>
            <a:ext cx="57531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29400" y="4953000"/>
            <a:ext cx="2317879" cy="369332"/>
          </a:xfrm>
          <a:prstGeom prst="rect">
            <a:avLst/>
          </a:prstGeom>
          <a:noFill/>
        </p:spPr>
        <p:txBody>
          <a:bodyPr wrap="none" rtlCol="0">
            <a:spAutoFit/>
          </a:bodyPr>
          <a:lstStyle/>
          <a:p>
            <a:r>
              <a:rPr lang="en-US" dirty="0" smtClean="0"/>
              <a:t>Motorola Mitrek - </a:t>
            </a:r>
            <a:r>
              <a:rPr lang="en-US" dirty="0" err="1" smtClean="0"/>
              <a:t>Rptr</a:t>
            </a:r>
            <a:endParaRPr lang="en-US" dirty="0"/>
          </a:p>
        </p:txBody>
      </p:sp>
      <p:cxnSp>
        <p:nvCxnSpPr>
          <p:cNvPr id="5" name="Straight Arrow Connector 4"/>
          <p:cNvCxnSpPr>
            <a:stCxn id="3" idx="1"/>
          </p:cNvCxnSpPr>
          <p:nvPr/>
        </p:nvCxnSpPr>
        <p:spPr>
          <a:xfrm flipH="1" flipV="1">
            <a:off x="4800600" y="4800600"/>
            <a:ext cx="1828800" cy="33706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29400" y="4572000"/>
            <a:ext cx="2434384" cy="369332"/>
          </a:xfrm>
          <a:prstGeom prst="rect">
            <a:avLst/>
          </a:prstGeom>
          <a:noFill/>
        </p:spPr>
        <p:txBody>
          <a:bodyPr wrap="none" rtlCol="0">
            <a:spAutoFit/>
          </a:bodyPr>
          <a:lstStyle/>
          <a:p>
            <a:r>
              <a:rPr lang="en-US" dirty="0" smtClean="0"/>
              <a:t>Motorola </a:t>
            </a:r>
            <a:r>
              <a:rPr lang="en-US" dirty="0" err="1" smtClean="0"/>
              <a:t>Maxtrac</a:t>
            </a:r>
            <a:r>
              <a:rPr lang="en-US" dirty="0" smtClean="0"/>
              <a:t> - Link</a:t>
            </a:r>
            <a:endParaRPr lang="en-US" dirty="0"/>
          </a:p>
        </p:txBody>
      </p:sp>
      <p:cxnSp>
        <p:nvCxnSpPr>
          <p:cNvPr id="8" name="Straight Arrow Connector 7"/>
          <p:cNvCxnSpPr/>
          <p:nvPr/>
        </p:nvCxnSpPr>
        <p:spPr>
          <a:xfrm flipH="1" flipV="1">
            <a:off x="4800600" y="4463534"/>
            <a:ext cx="1828800" cy="33706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05600" y="5638800"/>
            <a:ext cx="1459502" cy="369332"/>
          </a:xfrm>
          <a:prstGeom prst="rect">
            <a:avLst/>
          </a:prstGeom>
          <a:noFill/>
        </p:spPr>
        <p:txBody>
          <a:bodyPr wrap="none" rtlCol="0">
            <a:spAutoFit/>
          </a:bodyPr>
          <a:lstStyle/>
          <a:p>
            <a:r>
              <a:rPr lang="en-US" dirty="0" smtClean="0"/>
              <a:t>Power Supply</a:t>
            </a:r>
            <a:endParaRPr lang="en-US" dirty="0"/>
          </a:p>
        </p:txBody>
      </p:sp>
      <p:cxnSp>
        <p:nvCxnSpPr>
          <p:cNvPr id="10" name="Straight Arrow Connector 9"/>
          <p:cNvCxnSpPr/>
          <p:nvPr/>
        </p:nvCxnSpPr>
        <p:spPr>
          <a:xfrm flipH="1">
            <a:off x="5181600" y="5807333"/>
            <a:ext cx="1472921" cy="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05600" y="4114800"/>
            <a:ext cx="1857303" cy="369332"/>
          </a:xfrm>
          <a:prstGeom prst="rect">
            <a:avLst/>
          </a:prstGeom>
          <a:noFill/>
        </p:spPr>
        <p:txBody>
          <a:bodyPr wrap="none" rtlCol="0">
            <a:spAutoFit/>
          </a:bodyPr>
          <a:lstStyle/>
          <a:p>
            <a:r>
              <a:rPr lang="en-US" dirty="0" err="1" smtClean="0"/>
              <a:t>LinkComm</a:t>
            </a:r>
            <a:r>
              <a:rPr lang="en-US" dirty="0" smtClean="0"/>
              <a:t> – RLC1</a:t>
            </a:r>
            <a:endParaRPr lang="en-US" dirty="0"/>
          </a:p>
        </p:txBody>
      </p:sp>
      <p:cxnSp>
        <p:nvCxnSpPr>
          <p:cNvPr id="15" name="Straight Arrow Connector 14"/>
          <p:cNvCxnSpPr/>
          <p:nvPr/>
        </p:nvCxnSpPr>
        <p:spPr>
          <a:xfrm flipH="1" flipV="1">
            <a:off x="4267200" y="4130933"/>
            <a:ext cx="2362200" cy="16853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86600" y="1981200"/>
            <a:ext cx="1752467" cy="646331"/>
          </a:xfrm>
          <a:prstGeom prst="rect">
            <a:avLst/>
          </a:prstGeom>
          <a:noFill/>
        </p:spPr>
        <p:txBody>
          <a:bodyPr wrap="none" rtlCol="0">
            <a:spAutoFit/>
          </a:bodyPr>
          <a:lstStyle/>
          <a:p>
            <a:r>
              <a:rPr lang="en-US" dirty="0" smtClean="0"/>
              <a:t>Sinclair Duplexer</a:t>
            </a:r>
          </a:p>
          <a:p>
            <a:r>
              <a:rPr lang="en-US" dirty="0" smtClean="0"/>
              <a:t>Q2330E</a:t>
            </a:r>
            <a:endParaRPr lang="en-US" dirty="0"/>
          </a:p>
        </p:txBody>
      </p:sp>
      <p:cxnSp>
        <p:nvCxnSpPr>
          <p:cNvPr id="20" name="Straight Arrow Connector 19"/>
          <p:cNvCxnSpPr/>
          <p:nvPr/>
        </p:nvCxnSpPr>
        <p:spPr>
          <a:xfrm flipH="1" flipV="1">
            <a:off x="4533900" y="2112301"/>
            <a:ext cx="2362200" cy="16853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577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685800"/>
          </a:xfrm>
        </p:spPr>
        <p:txBody>
          <a:bodyPr>
            <a:normAutofit/>
          </a:bodyPr>
          <a:lstStyle/>
          <a:p>
            <a:r>
              <a:rPr lang="en-US" sz="3000" dirty="0" smtClean="0"/>
              <a:t>Maintenance Considerations</a:t>
            </a:r>
            <a:endParaRPr lang="en-US" sz="3000" dirty="0"/>
          </a:p>
        </p:txBody>
      </p:sp>
      <p:sp>
        <p:nvSpPr>
          <p:cNvPr id="4" name="Title 1"/>
          <p:cNvSpPr txBox="1">
            <a:spLocks/>
          </p:cNvSpPr>
          <p:nvPr/>
        </p:nvSpPr>
        <p:spPr>
          <a:xfrm>
            <a:off x="685800" y="762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t>Design Considerations</a:t>
            </a:r>
            <a:endParaRPr lang="en-US" sz="3000" dirty="0"/>
          </a:p>
        </p:txBody>
      </p:sp>
      <p:sp>
        <p:nvSpPr>
          <p:cNvPr id="5" name="Rectangle 4"/>
          <p:cNvSpPr/>
          <p:nvPr/>
        </p:nvSpPr>
        <p:spPr>
          <a:xfrm>
            <a:off x="716280" y="3657600"/>
            <a:ext cx="8001000" cy="2031325"/>
          </a:xfrm>
          <a:prstGeom prst="rect">
            <a:avLst/>
          </a:prstGeom>
        </p:spPr>
        <p:txBody>
          <a:bodyPr wrap="square">
            <a:spAutoFit/>
          </a:bodyPr>
          <a:lstStyle/>
          <a:p>
            <a:pPr marL="457200" indent="-457200">
              <a:buFont typeface="Arial" pitchFamily="34" charset="0"/>
              <a:buChar char="•"/>
            </a:pPr>
            <a:r>
              <a:rPr lang="en-US" dirty="0">
                <a:latin typeface="Calibri" panose="020F0502020204030204" pitchFamily="34" charset="0"/>
              </a:rPr>
              <a:t>Check VSWR:</a:t>
            </a:r>
          </a:p>
          <a:p>
            <a:pPr marL="914400" lvl="1" indent="-457200">
              <a:buFont typeface="Arial" pitchFamily="34" charset="0"/>
              <a:buChar char="•"/>
            </a:pPr>
            <a:r>
              <a:rPr lang="en-US" dirty="0">
                <a:latin typeface="Calibri" panose="020F0502020204030204" pitchFamily="34" charset="0"/>
              </a:rPr>
              <a:t>between repeater and duplexer regularly, record/chart.</a:t>
            </a:r>
          </a:p>
          <a:p>
            <a:pPr marL="914400" lvl="1" indent="-457200">
              <a:buFont typeface="Arial" pitchFamily="34" charset="0"/>
              <a:buChar char="•"/>
            </a:pPr>
            <a:r>
              <a:rPr lang="en-US" dirty="0">
                <a:latin typeface="Calibri" panose="020F0502020204030204" pitchFamily="34" charset="0"/>
              </a:rPr>
              <a:t>between duplexer and antenna regularly, record/chart.</a:t>
            </a:r>
          </a:p>
          <a:p>
            <a:pPr marL="457200" indent="-457200">
              <a:buFont typeface="Arial" pitchFamily="34" charset="0"/>
              <a:buChar char="•"/>
            </a:pPr>
            <a:r>
              <a:rPr lang="en-US" dirty="0">
                <a:latin typeface="Calibri" panose="020F0502020204030204" pitchFamily="34" charset="0"/>
              </a:rPr>
              <a:t>Record voltages and currents of each device.</a:t>
            </a:r>
          </a:p>
          <a:p>
            <a:pPr marL="914400" lvl="1" indent="-457200">
              <a:buFont typeface="Arial" pitchFamily="34" charset="0"/>
              <a:buChar char="•"/>
            </a:pPr>
            <a:r>
              <a:rPr lang="en-US" dirty="0">
                <a:latin typeface="Calibri" panose="020F0502020204030204" pitchFamily="34" charset="0"/>
              </a:rPr>
              <a:t>Test run on batteries to determine condition and run time.</a:t>
            </a:r>
          </a:p>
          <a:p>
            <a:pPr marL="457200" indent="-457200">
              <a:buFont typeface="Arial" pitchFamily="34" charset="0"/>
              <a:buChar char="•"/>
            </a:pPr>
            <a:r>
              <a:rPr lang="en-US" dirty="0">
                <a:latin typeface="Calibri" panose="020F0502020204030204" pitchFamily="34" charset="0"/>
              </a:rPr>
              <a:t>Record TX power and RX sensitivity, deviation.</a:t>
            </a:r>
          </a:p>
          <a:p>
            <a:pPr marL="914400" lvl="1" indent="-457200">
              <a:buFont typeface="Arial" pitchFamily="34" charset="0"/>
              <a:buChar char="•"/>
            </a:pPr>
            <a:r>
              <a:rPr lang="en-US" dirty="0">
                <a:latin typeface="Calibri" panose="020F0502020204030204" pitchFamily="34" charset="0"/>
              </a:rPr>
              <a:t>Check audio deviation pass through between all ports</a:t>
            </a:r>
          </a:p>
        </p:txBody>
      </p:sp>
      <p:sp>
        <p:nvSpPr>
          <p:cNvPr id="6" name="Rectangle 5"/>
          <p:cNvSpPr/>
          <p:nvPr/>
        </p:nvSpPr>
        <p:spPr>
          <a:xfrm>
            <a:off x="685800" y="762000"/>
            <a:ext cx="7772400" cy="2031325"/>
          </a:xfrm>
          <a:prstGeom prst="rect">
            <a:avLst/>
          </a:prstGeom>
        </p:spPr>
        <p:txBody>
          <a:bodyPr wrap="square">
            <a:spAutoFit/>
          </a:bodyPr>
          <a:lstStyle/>
          <a:p>
            <a:pPr marL="457200" indent="-457200">
              <a:buFont typeface="Arial" pitchFamily="34" charset="0"/>
              <a:buChar char="•"/>
            </a:pPr>
            <a:r>
              <a:rPr lang="en-US" dirty="0"/>
              <a:t>Start with a new Duplexer or one that is known to be like new condition</a:t>
            </a:r>
            <a:r>
              <a:rPr lang="en-US" dirty="0" smtClean="0"/>
              <a:t>.</a:t>
            </a:r>
          </a:p>
          <a:p>
            <a:pPr marL="914400" lvl="1" indent="-457200">
              <a:buFont typeface="Arial" pitchFamily="34" charset="0"/>
              <a:buChar char="•"/>
            </a:pPr>
            <a:r>
              <a:rPr lang="en-CA" dirty="0" smtClean="0"/>
              <a:t>Use a 6 can Res-</a:t>
            </a:r>
            <a:r>
              <a:rPr lang="en-CA" dirty="0" err="1" smtClean="0"/>
              <a:t>Loc</a:t>
            </a:r>
            <a:r>
              <a:rPr lang="en-CA" dirty="0" smtClean="0"/>
              <a:t> or with similar isolation specs for 600KHz VHF.</a:t>
            </a:r>
          </a:p>
          <a:p>
            <a:pPr marL="914400" lvl="1" indent="-457200">
              <a:buFont typeface="Arial" pitchFamily="34" charset="0"/>
              <a:buChar char="•"/>
            </a:pPr>
            <a:r>
              <a:rPr lang="en-CA" dirty="0" smtClean="0"/>
              <a:t>4 can Res-</a:t>
            </a:r>
            <a:r>
              <a:rPr lang="en-CA" dirty="0" err="1" smtClean="0"/>
              <a:t>Loc</a:t>
            </a:r>
            <a:r>
              <a:rPr lang="en-CA" dirty="0" smtClean="0"/>
              <a:t> are adequate for 5MHz UHF offsets.</a:t>
            </a:r>
            <a:endParaRPr lang="en-US" dirty="0" smtClean="0"/>
          </a:p>
          <a:p>
            <a:pPr marL="457200" indent="-457200">
              <a:buFont typeface="Arial" pitchFamily="34" charset="0"/>
              <a:buChar char="•"/>
            </a:pPr>
            <a:r>
              <a:rPr lang="en-CA" dirty="0" smtClean="0"/>
              <a:t>Try to use commercial grade radios with helical resonator front ends.</a:t>
            </a:r>
          </a:p>
          <a:p>
            <a:pPr marL="914400" lvl="1" indent="-457200">
              <a:buFont typeface="Arial" pitchFamily="34" charset="0"/>
              <a:buChar char="•"/>
            </a:pPr>
            <a:r>
              <a:rPr lang="en-CA" dirty="0" smtClean="0"/>
              <a:t>Mobile type radios will most likely require a fan to cool the transmitter.</a:t>
            </a:r>
          </a:p>
          <a:p>
            <a:pPr marL="914400" lvl="1" indent="-457200">
              <a:buFont typeface="Arial" pitchFamily="34" charset="0"/>
              <a:buChar char="•"/>
            </a:pPr>
            <a:r>
              <a:rPr lang="en-CA" dirty="0" smtClean="0"/>
              <a:t>Run at half or less rated power (too low may cause spurious </a:t>
            </a:r>
            <a:r>
              <a:rPr lang="en-CA" dirty="0" err="1" smtClean="0"/>
              <a:t>Tx</a:t>
            </a:r>
            <a:r>
              <a:rPr lang="en-CA" dirty="0" smtClean="0"/>
              <a:t>).</a:t>
            </a:r>
          </a:p>
          <a:p>
            <a:pPr marL="457200" indent="-457200">
              <a:buFont typeface="Arial" pitchFamily="34" charset="0"/>
              <a:buChar char="•"/>
            </a:pPr>
            <a:r>
              <a:rPr lang="en-CA" dirty="0" smtClean="0"/>
              <a:t>Use CTCSS tones to prevent interference.</a:t>
            </a:r>
            <a:endParaRPr lang="en-US" dirty="0"/>
          </a:p>
        </p:txBody>
      </p:sp>
    </p:spTree>
    <p:extLst>
      <p:ext uri="{BB962C8B-B14F-4D97-AF65-F5344CB8AC3E}">
        <p14:creationId xmlns:p14="http://schemas.microsoft.com/office/powerpoint/2010/main" val="2465183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33700" y="419100"/>
            <a:ext cx="3276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699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09750" y="300038"/>
            <a:ext cx="5524500"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802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1052" y="228600"/>
            <a:ext cx="7873348" cy="644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891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76200"/>
            <a:ext cx="8737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848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152400"/>
            <a:ext cx="8562975" cy="646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934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3050" y="457200"/>
            <a:ext cx="60579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683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Hub/Spoke or Star system</a:t>
            </a:r>
            <a:endParaRPr lang="en-US" dirty="0"/>
          </a:p>
        </p:txBody>
      </p:sp>
      <p:sp>
        <p:nvSpPr>
          <p:cNvPr id="4" name="Content Placeholder 3"/>
          <p:cNvSpPr>
            <a:spLocks noGrp="1"/>
          </p:cNvSpPr>
          <p:nvPr>
            <p:ph idx="1"/>
          </p:nvPr>
        </p:nvSpPr>
        <p:spPr/>
        <p:txBody>
          <a:bodyPr>
            <a:normAutofit fontScale="92500"/>
          </a:bodyPr>
          <a:lstStyle/>
          <a:p>
            <a:r>
              <a:rPr lang="en-CA" dirty="0" smtClean="0"/>
              <a:t>Pros</a:t>
            </a:r>
          </a:p>
          <a:p>
            <a:pPr lvl="1"/>
            <a:r>
              <a:rPr lang="en-CA" dirty="0" smtClean="0"/>
              <a:t>Simple, economical system for a general area.</a:t>
            </a:r>
          </a:p>
          <a:p>
            <a:pPr lvl="1"/>
            <a:r>
              <a:rPr lang="en-CA" dirty="0" smtClean="0"/>
              <a:t>Short key up time.</a:t>
            </a:r>
          </a:p>
          <a:p>
            <a:pPr lvl="1"/>
            <a:r>
              <a:rPr lang="en-CA" dirty="0" smtClean="0"/>
              <a:t>End sites utilize simple transceivers rather than full duplex radios with duplexers.</a:t>
            </a:r>
          </a:p>
          <a:p>
            <a:pPr lvl="1"/>
            <a:r>
              <a:rPr lang="en-CA" dirty="0" smtClean="0"/>
              <a:t>Link repeater can also be used as a normal repeater.</a:t>
            </a:r>
          </a:p>
          <a:p>
            <a:pPr lvl="1"/>
            <a:r>
              <a:rPr lang="en-CA" dirty="0" smtClean="0"/>
              <a:t>Conserves frequencies for links (only 1 pair used).</a:t>
            </a:r>
            <a:endParaRPr lang="en-CA" dirty="0"/>
          </a:p>
          <a:p>
            <a:r>
              <a:rPr lang="en-CA" dirty="0" smtClean="0"/>
              <a:t>Cons</a:t>
            </a:r>
          </a:p>
          <a:p>
            <a:pPr lvl="1"/>
            <a:r>
              <a:rPr lang="en-CA" dirty="0" smtClean="0"/>
              <a:t>Cannot be easily expanded beyond one hop.</a:t>
            </a:r>
            <a:endParaRPr lang="en-US" dirty="0"/>
          </a:p>
        </p:txBody>
      </p:sp>
    </p:spTree>
    <p:extLst>
      <p:ext uri="{BB962C8B-B14F-4D97-AF65-F5344CB8AC3E}">
        <p14:creationId xmlns:p14="http://schemas.microsoft.com/office/powerpoint/2010/main" val="3472182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ray\Amateur\CARA\Maps\CARA Repeaters 2014 03 3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3188"/>
            <a:ext cx="9144000" cy="706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624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4375" y="481013"/>
            <a:ext cx="7715250"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856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9613" y="457200"/>
            <a:ext cx="7724775"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131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7800" y="257870"/>
            <a:ext cx="6172200" cy="6264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068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90763" y="433388"/>
            <a:ext cx="4562475" cy="599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013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9613" y="466725"/>
            <a:ext cx="7724775" cy="592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605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213360"/>
            <a:ext cx="4876800" cy="643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39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2954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TX</a:t>
            </a:r>
            <a:endParaRPr lang="en-US" dirty="0"/>
          </a:p>
        </p:txBody>
      </p:sp>
      <p:sp>
        <p:nvSpPr>
          <p:cNvPr id="5" name="Rectangle 4"/>
          <p:cNvSpPr/>
          <p:nvPr/>
        </p:nvSpPr>
        <p:spPr>
          <a:xfrm>
            <a:off x="2362200" y="1316182"/>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RX</a:t>
            </a:r>
            <a:endParaRPr lang="en-US" dirty="0"/>
          </a:p>
        </p:txBody>
      </p:sp>
      <p:sp>
        <p:nvSpPr>
          <p:cNvPr id="6" name="Rectangle 5"/>
          <p:cNvSpPr/>
          <p:nvPr/>
        </p:nvSpPr>
        <p:spPr>
          <a:xfrm>
            <a:off x="4267200" y="609600"/>
            <a:ext cx="1828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Duplexer</a:t>
            </a:r>
            <a:endParaRPr lang="en-US" dirty="0"/>
          </a:p>
        </p:txBody>
      </p:sp>
      <p:cxnSp>
        <p:nvCxnSpPr>
          <p:cNvPr id="8" name="Elbow Connector 7"/>
          <p:cNvCxnSpPr>
            <a:stCxn id="4" idx="0"/>
          </p:cNvCxnSpPr>
          <p:nvPr/>
        </p:nvCxnSpPr>
        <p:spPr>
          <a:xfrm rot="5400000" flipH="1" flipV="1">
            <a:off x="2457450" y="-514350"/>
            <a:ext cx="533400" cy="3086100"/>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5" idx="0"/>
          </p:cNvCxnSpPr>
          <p:nvPr/>
        </p:nvCxnSpPr>
        <p:spPr>
          <a:xfrm rot="5400000" flipH="1" flipV="1">
            <a:off x="3418609" y="467591"/>
            <a:ext cx="287482" cy="1409700"/>
          </a:xfrm>
          <a:prstGeom prst="bentConnector2">
            <a:avLst/>
          </a:prstGeom>
          <a:ln w="12700"/>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3"/>
          </p:cNvCxnSpPr>
          <p:nvPr/>
        </p:nvCxnSpPr>
        <p:spPr>
          <a:xfrm>
            <a:off x="6096000" y="952500"/>
            <a:ext cx="1371600" cy="127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467600" y="228600"/>
            <a:ext cx="0" cy="7239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Multiply 17"/>
          <p:cNvSpPr/>
          <p:nvPr/>
        </p:nvSpPr>
        <p:spPr>
          <a:xfrm>
            <a:off x="7353300" y="400050"/>
            <a:ext cx="228600" cy="3619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76800" y="1981200"/>
            <a:ext cx="35814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Controller</a:t>
            </a:r>
          </a:p>
          <a:p>
            <a:pPr algn="ctr"/>
            <a:endParaRPr lang="en-CA" dirty="0"/>
          </a:p>
          <a:p>
            <a:pPr algn="ctr"/>
            <a:r>
              <a:rPr lang="en-CA" dirty="0" smtClean="0"/>
              <a:t>Link Com</a:t>
            </a:r>
          </a:p>
          <a:p>
            <a:pPr algn="ctr"/>
            <a:endParaRPr lang="en-CA" dirty="0"/>
          </a:p>
          <a:p>
            <a:pPr algn="ctr"/>
            <a:r>
              <a:rPr lang="en-CA" dirty="0" smtClean="0"/>
              <a:t>RLC-1</a:t>
            </a:r>
          </a:p>
          <a:p>
            <a:pPr algn="ctr"/>
            <a:endParaRPr lang="en-US" dirty="0"/>
          </a:p>
        </p:txBody>
      </p:sp>
      <p:cxnSp>
        <p:nvCxnSpPr>
          <p:cNvPr id="11" name="Straight Connector 10"/>
          <p:cNvCxnSpPr/>
          <p:nvPr/>
        </p:nvCxnSpPr>
        <p:spPr>
          <a:xfrm>
            <a:off x="3124200" y="2230582"/>
            <a:ext cx="0" cy="436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124200" y="2667000"/>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90850" y="2230582"/>
            <a:ext cx="0" cy="817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990850" y="3048000"/>
            <a:ext cx="188595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676400" y="400050"/>
            <a:ext cx="1703993" cy="369332"/>
          </a:xfrm>
          <a:prstGeom prst="rect">
            <a:avLst/>
          </a:prstGeom>
          <a:noFill/>
        </p:spPr>
        <p:txBody>
          <a:bodyPr wrap="none" rtlCol="0">
            <a:spAutoFit/>
          </a:bodyPr>
          <a:lstStyle/>
          <a:p>
            <a:r>
              <a:rPr lang="en-CA" dirty="0" smtClean="0"/>
              <a:t>DROP REPEATER</a:t>
            </a:r>
            <a:endParaRPr lang="en-US" dirty="0"/>
          </a:p>
        </p:txBody>
      </p:sp>
      <p:cxnSp>
        <p:nvCxnSpPr>
          <p:cNvPr id="29" name="Straight Connector 28"/>
          <p:cNvCxnSpPr/>
          <p:nvPr/>
        </p:nvCxnSpPr>
        <p:spPr>
          <a:xfrm>
            <a:off x="1295400" y="2230582"/>
            <a:ext cx="0" cy="1198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295400" y="3429000"/>
            <a:ext cx="3581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90600" y="2230582"/>
            <a:ext cx="0" cy="1503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90600" y="3733800"/>
            <a:ext cx="3886200"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825336" y="4572000"/>
            <a:ext cx="12573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TX/RX</a:t>
            </a:r>
          </a:p>
          <a:p>
            <a:pPr algn="ctr"/>
            <a:r>
              <a:rPr lang="en-CA" dirty="0" smtClean="0"/>
              <a:t>Half Duplex</a:t>
            </a:r>
            <a:endParaRPr lang="en-US" dirty="0"/>
          </a:p>
        </p:txBody>
      </p:sp>
      <p:cxnSp>
        <p:nvCxnSpPr>
          <p:cNvPr id="39" name="Straight Connector 38"/>
          <p:cNvCxnSpPr/>
          <p:nvPr/>
        </p:nvCxnSpPr>
        <p:spPr>
          <a:xfrm>
            <a:off x="3086100" y="4800600"/>
            <a:ext cx="1790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82636" y="5181600"/>
            <a:ext cx="17941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10800000">
            <a:off x="457200" y="4648200"/>
            <a:ext cx="1368136" cy="5334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57200" y="45720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71500" y="4572000"/>
            <a:ext cx="2667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04850" y="4572000"/>
            <a:ext cx="28575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825336" y="4114800"/>
            <a:ext cx="1273105" cy="369332"/>
          </a:xfrm>
          <a:prstGeom prst="rect">
            <a:avLst/>
          </a:prstGeom>
          <a:noFill/>
        </p:spPr>
        <p:txBody>
          <a:bodyPr wrap="none" rtlCol="0">
            <a:spAutoFit/>
          </a:bodyPr>
          <a:lstStyle/>
          <a:p>
            <a:r>
              <a:rPr lang="en-CA" dirty="0" smtClean="0"/>
              <a:t>LINK RADIO</a:t>
            </a:r>
            <a:endParaRPr lang="en-US" dirty="0"/>
          </a:p>
        </p:txBody>
      </p:sp>
      <p:sp>
        <p:nvSpPr>
          <p:cNvPr id="53" name="TextBox 52"/>
          <p:cNvSpPr txBox="1"/>
          <p:nvPr/>
        </p:nvSpPr>
        <p:spPr>
          <a:xfrm>
            <a:off x="3324975" y="5926"/>
            <a:ext cx="2300630" cy="461665"/>
          </a:xfrm>
          <a:prstGeom prst="rect">
            <a:avLst/>
          </a:prstGeom>
          <a:noFill/>
        </p:spPr>
        <p:txBody>
          <a:bodyPr wrap="none" rtlCol="0">
            <a:spAutoFit/>
          </a:bodyPr>
          <a:lstStyle/>
          <a:p>
            <a:r>
              <a:rPr lang="en-CA" sz="2400" dirty="0" smtClean="0"/>
              <a:t>SIMPLE END SITE</a:t>
            </a:r>
            <a:endParaRPr lang="en-US" sz="2400" dirty="0"/>
          </a:p>
        </p:txBody>
      </p:sp>
    </p:spTree>
    <p:extLst>
      <p:ext uri="{BB962C8B-B14F-4D97-AF65-F5344CB8AC3E}">
        <p14:creationId xmlns:p14="http://schemas.microsoft.com/office/powerpoint/2010/main" val="652722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810000"/>
            <a:ext cx="7162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CONTROLLER – LINK COMM RLC-4</a:t>
            </a:r>
            <a:endParaRPr lang="en-US" dirty="0"/>
          </a:p>
        </p:txBody>
      </p:sp>
      <p:sp>
        <p:nvSpPr>
          <p:cNvPr id="3" name="Rectangle 2"/>
          <p:cNvSpPr/>
          <p:nvPr/>
        </p:nvSpPr>
        <p:spPr>
          <a:xfrm>
            <a:off x="838200" y="2133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TX</a:t>
            </a:r>
            <a:endParaRPr lang="en-US" dirty="0"/>
          </a:p>
        </p:txBody>
      </p:sp>
      <p:sp>
        <p:nvSpPr>
          <p:cNvPr id="4" name="Rectangle 3"/>
          <p:cNvSpPr/>
          <p:nvPr/>
        </p:nvSpPr>
        <p:spPr>
          <a:xfrm>
            <a:off x="1524000" y="2133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RX</a:t>
            </a:r>
            <a:endParaRPr lang="en-US" dirty="0"/>
          </a:p>
        </p:txBody>
      </p:sp>
      <p:sp>
        <p:nvSpPr>
          <p:cNvPr id="5" name="Rectangle 4"/>
          <p:cNvSpPr/>
          <p:nvPr/>
        </p:nvSpPr>
        <p:spPr>
          <a:xfrm>
            <a:off x="838200" y="1335075"/>
            <a:ext cx="1143000" cy="377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UHF Duplexer</a:t>
            </a:r>
            <a:endParaRPr lang="en-US" sz="1400" dirty="0"/>
          </a:p>
        </p:txBody>
      </p:sp>
      <p:cxnSp>
        <p:nvCxnSpPr>
          <p:cNvPr id="7" name="Straight Connector 6"/>
          <p:cNvCxnSpPr>
            <a:endCxn id="3" idx="0"/>
          </p:cNvCxnSpPr>
          <p:nvPr/>
        </p:nvCxnSpPr>
        <p:spPr>
          <a:xfrm>
            <a:off x="1066800" y="1712926"/>
            <a:ext cx="0" cy="420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4" idx="0"/>
          </p:cNvCxnSpPr>
          <p:nvPr/>
        </p:nvCxnSpPr>
        <p:spPr>
          <a:xfrm>
            <a:off x="1752600" y="1712926"/>
            <a:ext cx="0" cy="420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 idx="2"/>
          </p:cNvCxnSpPr>
          <p:nvPr/>
        </p:nvCxnSpPr>
        <p:spPr>
          <a:xfrm>
            <a:off x="1066800" y="25908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2"/>
          </p:cNvCxnSpPr>
          <p:nvPr/>
        </p:nvCxnSpPr>
        <p:spPr>
          <a:xfrm>
            <a:off x="1752600" y="25908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5" idx="0"/>
          </p:cNvCxnSpPr>
          <p:nvPr/>
        </p:nvCxnSpPr>
        <p:spPr>
          <a:xfrm>
            <a:off x="1409700" y="533400"/>
            <a:ext cx="0" cy="801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95400" y="781837"/>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295400" y="781837"/>
            <a:ext cx="2286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590800" y="2133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TX</a:t>
            </a:r>
            <a:endParaRPr lang="en-US" dirty="0"/>
          </a:p>
        </p:txBody>
      </p:sp>
      <p:sp>
        <p:nvSpPr>
          <p:cNvPr id="28" name="Rectangle 27"/>
          <p:cNvSpPr/>
          <p:nvPr/>
        </p:nvSpPr>
        <p:spPr>
          <a:xfrm>
            <a:off x="3276600" y="21336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RX</a:t>
            </a:r>
            <a:endParaRPr lang="en-US" dirty="0"/>
          </a:p>
        </p:txBody>
      </p:sp>
      <p:sp>
        <p:nvSpPr>
          <p:cNvPr id="29" name="Rectangle 28"/>
          <p:cNvSpPr/>
          <p:nvPr/>
        </p:nvSpPr>
        <p:spPr>
          <a:xfrm>
            <a:off x="2590800" y="1335075"/>
            <a:ext cx="1143000" cy="377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VHF Duplexer</a:t>
            </a:r>
            <a:endParaRPr lang="en-US" sz="1400" dirty="0"/>
          </a:p>
        </p:txBody>
      </p:sp>
      <p:cxnSp>
        <p:nvCxnSpPr>
          <p:cNvPr id="30" name="Straight Connector 29"/>
          <p:cNvCxnSpPr>
            <a:endCxn id="27" idx="0"/>
          </p:cNvCxnSpPr>
          <p:nvPr/>
        </p:nvCxnSpPr>
        <p:spPr>
          <a:xfrm>
            <a:off x="2819400" y="1712926"/>
            <a:ext cx="0" cy="420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8" idx="0"/>
          </p:cNvCxnSpPr>
          <p:nvPr/>
        </p:nvCxnSpPr>
        <p:spPr>
          <a:xfrm>
            <a:off x="3505200" y="1712926"/>
            <a:ext cx="0" cy="420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51464" y="781837"/>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051464" y="781837"/>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29" idx="0"/>
          </p:cNvCxnSpPr>
          <p:nvPr/>
        </p:nvCxnSpPr>
        <p:spPr>
          <a:xfrm>
            <a:off x="3162300" y="533400"/>
            <a:ext cx="0" cy="801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7" idx="2"/>
          </p:cNvCxnSpPr>
          <p:nvPr/>
        </p:nvCxnSpPr>
        <p:spPr>
          <a:xfrm>
            <a:off x="2819400" y="2590800"/>
            <a:ext cx="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8" idx="2"/>
          </p:cNvCxnSpPr>
          <p:nvPr/>
        </p:nvCxnSpPr>
        <p:spPr>
          <a:xfrm>
            <a:off x="3505200" y="2590800"/>
            <a:ext cx="0" cy="12192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947507" y="71735"/>
            <a:ext cx="1313180" cy="461665"/>
          </a:xfrm>
          <a:prstGeom prst="rect">
            <a:avLst/>
          </a:prstGeom>
          <a:noFill/>
        </p:spPr>
        <p:txBody>
          <a:bodyPr wrap="none" rtlCol="0">
            <a:spAutoFit/>
          </a:bodyPr>
          <a:lstStyle/>
          <a:p>
            <a:r>
              <a:rPr lang="en-CA" sz="2400" dirty="0" smtClean="0"/>
              <a:t>HUB</a:t>
            </a:r>
            <a:r>
              <a:rPr lang="en-CA" dirty="0" smtClean="0"/>
              <a:t> </a:t>
            </a:r>
            <a:r>
              <a:rPr lang="en-CA" sz="2400" dirty="0" smtClean="0"/>
              <a:t>SITE</a:t>
            </a:r>
            <a:endParaRPr lang="en-US" sz="2400" dirty="0"/>
          </a:p>
        </p:txBody>
      </p:sp>
      <p:sp>
        <p:nvSpPr>
          <p:cNvPr id="42" name="TextBox 41"/>
          <p:cNvSpPr txBox="1"/>
          <p:nvPr/>
        </p:nvSpPr>
        <p:spPr>
          <a:xfrm>
            <a:off x="838200" y="302567"/>
            <a:ext cx="1332737" cy="338554"/>
          </a:xfrm>
          <a:prstGeom prst="rect">
            <a:avLst/>
          </a:prstGeom>
          <a:noFill/>
        </p:spPr>
        <p:txBody>
          <a:bodyPr wrap="none" rtlCol="0">
            <a:spAutoFit/>
          </a:bodyPr>
          <a:lstStyle/>
          <a:p>
            <a:r>
              <a:rPr lang="en-CA" sz="1600" dirty="0" smtClean="0"/>
              <a:t>Hub Repeater</a:t>
            </a:r>
            <a:endParaRPr lang="en-US" sz="1600" dirty="0"/>
          </a:p>
        </p:txBody>
      </p:sp>
      <p:sp>
        <p:nvSpPr>
          <p:cNvPr id="43" name="TextBox 42"/>
          <p:cNvSpPr txBox="1"/>
          <p:nvPr/>
        </p:nvSpPr>
        <p:spPr>
          <a:xfrm>
            <a:off x="2541234" y="287178"/>
            <a:ext cx="1249060" cy="307777"/>
          </a:xfrm>
          <a:prstGeom prst="rect">
            <a:avLst/>
          </a:prstGeom>
          <a:noFill/>
        </p:spPr>
        <p:txBody>
          <a:bodyPr wrap="none" rtlCol="0">
            <a:spAutoFit/>
          </a:bodyPr>
          <a:lstStyle/>
          <a:p>
            <a:r>
              <a:rPr lang="en-CA" sz="1400" dirty="0" smtClean="0"/>
              <a:t>Drop Repeater</a:t>
            </a:r>
            <a:endParaRPr lang="en-US" sz="1400" dirty="0"/>
          </a:p>
        </p:txBody>
      </p:sp>
      <p:sp>
        <p:nvSpPr>
          <p:cNvPr id="44" name="TextBox 43"/>
          <p:cNvSpPr txBox="1"/>
          <p:nvPr/>
        </p:nvSpPr>
        <p:spPr>
          <a:xfrm>
            <a:off x="1066800" y="3694607"/>
            <a:ext cx="579133" cy="369332"/>
          </a:xfrm>
          <a:prstGeom prst="rect">
            <a:avLst/>
          </a:prstGeom>
          <a:noFill/>
        </p:spPr>
        <p:txBody>
          <a:bodyPr wrap="none" rtlCol="0">
            <a:spAutoFit/>
          </a:bodyPr>
          <a:lstStyle/>
          <a:p>
            <a:r>
              <a:rPr lang="en-CA" sz="1200" dirty="0" smtClean="0"/>
              <a:t>Port</a:t>
            </a:r>
            <a:r>
              <a:rPr lang="en-CA" dirty="0" smtClean="0"/>
              <a:t> </a:t>
            </a:r>
            <a:r>
              <a:rPr lang="en-CA" sz="1200" dirty="0" smtClean="0"/>
              <a:t>1</a:t>
            </a:r>
            <a:endParaRPr lang="en-US" sz="1200" dirty="0"/>
          </a:p>
        </p:txBody>
      </p:sp>
      <p:sp>
        <p:nvSpPr>
          <p:cNvPr id="45" name="TextBox 44"/>
          <p:cNvSpPr txBox="1"/>
          <p:nvPr/>
        </p:nvSpPr>
        <p:spPr>
          <a:xfrm>
            <a:off x="2881745" y="3694607"/>
            <a:ext cx="579133" cy="369332"/>
          </a:xfrm>
          <a:prstGeom prst="rect">
            <a:avLst/>
          </a:prstGeom>
          <a:noFill/>
        </p:spPr>
        <p:txBody>
          <a:bodyPr wrap="none" rtlCol="0">
            <a:spAutoFit/>
          </a:bodyPr>
          <a:lstStyle/>
          <a:p>
            <a:r>
              <a:rPr lang="en-CA" sz="1200" dirty="0" smtClean="0"/>
              <a:t>Port</a:t>
            </a:r>
            <a:r>
              <a:rPr lang="en-CA" dirty="0" smtClean="0"/>
              <a:t> </a:t>
            </a:r>
            <a:r>
              <a:rPr lang="en-CA" sz="1200" dirty="0" smtClean="0"/>
              <a:t>2</a:t>
            </a:r>
            <a:endParaRPr lang="en-US" sz="1200" dirty="0"/>
          </a:p>
        </p:txBody>
      </p:sp>
      <p:sp>
        <p:nvSpPr>
          <p:cNvPr id="46" name="TextBox 45"/>
          <p:cNvSpPr txBox="1"/>
          <p:nvPr/>
        </p:nvSpPr>
        <p:spPr>
          <a:xfrm>
            <a:off x="4800600" y="3694607"/>
            <a:ext cx="579133" cy="369332"/>
          </a:xfrm>
          <a:prstGeom prst="rect">
            <a:avLst/>
          </a:prstGeom>
          <a:noFill/>
        </p:spPr>
        <p:txBody>
          <a:bodyPr wrap="none" rtlCol="0">
            <a:spAutoFit/>
          </a:bodyPr>
          <a:lstStyle/>
          <a:p>
            <a:r>
              <a:rPr lang="en-CA" sz="1200" dirty="0" smtClean="0"/>
              <a:t>Port</a:t>
            </a:r>
            <a:r>
              <a:rPr lang="en-CA" dirty="0" smtClean="0"/>
              <a:t> </a:t>
            </a:r>
            <a:r>
              <a:rPr lang="en-CA" sz="1200" dirty="0" smtClean="0"/>
              <a:t>3</a:t>
            </a:r>
          </a:p>
        </p:txBody>
      </p:sp>
      <p:sp>
        <p:nvSpPr>
          <p:cNvPr id="47" name="TextBox 46"/>
          <p:cNvSpPr txBox="1"/>
          <p:nvPr/>
        </p:nvSpPr>
        <p:spPr>
          <a:xfrm>
            <a:off x="6871855" y="3694607"/>
            <a:ext cx="579133" cy="369332"/>
          </a:xfrm>
          <a:prstGeom prst="rect">
            <a:avLst/>
          </a:prstGeom>
          <a:noFill/>
        </p:spPr>
        <p:txBody>
          <a:bodyPr wrap="none" rtlCol="0">
            <a:spAutoFit/>
          </a:bodyPr>
          <a:lstStyle/>
          <a:p>
            <a:r>
              <a:rPr lang="en-CA" sz="1200" dirty="0" smtClean="0"/>
              <a:t>Port</a:t>
            </a:r>
            <a:r>
              <a:rPr lang="en-CA" dirty="0" smtClean="0"/>
              <a:t> </a:t>
            </a:r>
            <a:r>
              <a:rPr lang="en-CA" sz="1200" dirty="0" smtClean="0"/>
              <a:t>4</a:t>
            </a:r>
            <a:endParaRPr lang="en-US" sz="1200" dirty="0"/>
          </a:p>
        </p:txBody>
      </p:sp>
      <p:sp>
        <p:nvSpPr>
          <p:cNvPr id="50" name="U-Turn Arrow 49"/>
          <p:cNvSpPr/>
          <p:nvPr/>
        </p:nvSpPr>
        <p:spPr>
          <a:xfrm>
            <a:off x="1219200" y="3200400"/>
            <a:ext cx="304800" cy="494207"/>
          </a:xfrm>
          <a:prstGeom prst="uturnArrow">
            <a:avLst/>
          </a:prstGeom>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U-Turn Arrow 50"/>
          <p:cNvSpPr/>
          <p:nvPr/>
        </p:nvSpPr>
        <p:spPr>
          <a:xfrm>
            <a:off x="3018911" y="3193472"/>
            <a:ext cx="304800" cy="494207"/>
          </a:xfrm>
          <a:prstGeom prst="uturnArrow">
            <a:avLst/>
          </a:prstGeom>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3" name="Straight Arrow Connector 52"/>
          <p:cNvCxnSpPr/>
          <p:nvPr/>
        </p:nvCxnSpPr>
        <p:spPr>
          <a:xfrm>
            <a:off x="1981200" y="3352800"/>
            <a:ext cx="685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981200" y="3532909"/>
            <a:ext cx="685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800600" y="3193472"/>
            <a:ext cx="762388" cy="369332"/>
          </a:xfrm>
          <a:prstGeom prst="rect">
            <a:avLst/>
          </a:prstGeom>
          <a:noFill/>
        </p:spPr>
        <p:txBody>
          <a:bodyPr wrap="none" rtlCol="0">
            <a:spAutoFit/>
          </a:bodyPr>
          <a:lstStyle/>
          <a:p>
            <a:r>
              <a:rPr lang="en-CA" dirty="0" smtClean="0"/>
              <a:t>SPARE</a:t>
            </a:r>
            <a:endParaRPr lang="en-US" dirty="0"/>
          </a:p>
        </p:txBody>
      </p:sp>
      <p:sp>
        <p:nvSpPr>
          <p:cNvPr id="58" name="TextBox 57"/>
          <p:cNvSpPr txBox="1"/>
          <p:nvPr/>
        </p:nvSpPr>
        <p:spPr>
          <a:xfrm>
            <a:off x="6780227" y="3200400"/>
            <a:ext cx="762388" cy="369332"/>
          </a:xfrm>
          <a:prstGeom prst="rect">
            <a:avLst/>
          </a:prstGeom>
          <a:noFill/>
        </p:spPr>
        <p:txBody>
          <a:bodyPr wrap="none" rtlCol="0">
            <a:spAutoFit/>
          </a:bodyPr>
          <a:lstStyle/>
          <a:p>
            <a:r>
              <a:rPr lang="en-CA" dirty="0" smtClean="0"/>
              <a:t>SPARE</a:t>
            </a:r>
            <a:endParaRPr lang="en-US" dirty="0"/>
          </a:p>
        </p:txBody>
      </p:sp>
    </p:spTree>
    <p:extLst>
      <p:ext uri="{BB962C8B-B14F-4D97-AF65-F5344CB8AC3E}">
        <p14:creationId xmlns:p14="http://schemas.microsoft.com/office/powerpoint/2010/main" val="4286159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8" name="Picture 4" descr="Tower Clip Ar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483647" y="-1392238"/>
            <a:ext cx="182880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wer Clip Ar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483647" y="-1239838"/>
            <a:ext cx="182880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Amateur\CARA\Presentation - X Band\FARS Linking\tow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1200" y="3629025"/>
            <a:ext cx="1009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F:\Amateur\CARA\Presentation - X Band\FARS Linking\tow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14775" y="1298287"/>
            <a:ext cx="1009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F:\Amateur\CARA\Presentation - X Band\FARS Linking\tow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3810000"/>
            <a:ext cx="1009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93123" y="5943600"/>
            <a:ext cx="8572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01000" y="5951321"/>
            <a:ext cx="858837"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04895" y="4876799"/>
            <a:ext cx="762260" cy="307777"/>
          </a:xfrm>
          <a:prstGeom prst="rect">
            <a:avLst/>
          </a:prstGeom>
          <a:noFill/>
        </p:spPr>
        <p:txBody>
          <a:bodyPr wrap="none" rtlCol="0">
            <a:spAutoFit/>
          </a:bodyPr>
          <a:lstStyle/>
          <a:p>
            <a:r>
              <a:rPr lang="en-CA" sz="1400" dirty="0" smtClean="0"/>
              <a:t>VA6CTV</a:t>
            </a:r>
            <a:endParaRPr lang="en-US" sz="1400" dirty="0"/>
          </a:p>
        </p:txBody>
      </p:sp>
      <p:sp>
        <p:nvSpPr>
          <p:cNvPr id="13" name="TextBox 12"/>
          <p:cNvSpPr txBox="1"/>
          <p:nvPr/>
        </p:nvSpPr>
        <p:spPr>
          <a:xfrm>
            <a:off x="4038470" y="2573148"/>
            <a:ext cx="774571" cy="307777"/>
          </a:xfrm>
          <a:prstGeom prst="rect">
            <a:avLst/>
          </a:prstGeom>
          <a:noFill/>
        </p:spPr>
        <p:txBody>
          <a:bodyPr wrap="none" rtlCol="0">
            <a:spAutoFit/>
          </a:bodyPr>
          <a:lstStyle/>
          <a:p>
            <a:r>
              <a:rPr lang="en-CA" sz="1400" dirty="0" smtClean="0"/>
              <a:t>VE6HRB</a:t>
            </a:r>
            <a:endParaRPr lang="en-US" sz="1400" dirty="0"/>
          </a:p>
        </p:txBody>
      </p:sp>
      <p:sp>
        <p:nvSpPr>
          <p:cNvPr id="14" name="TextBox 13"/>
          <p:cNvSpPr txBox="1"/>
          <p:nvPr/>
        </p:nvSpPr>
        <p:spPr>
          <a:xfrm>
            <a:off x="6823139" y="5057775"/>
            <a:ext cx="780983" cy="307777"/>
          </a:xfrm>
          <a:prstGeom prst="rect">
            <a:avLst/>
          </a:prstGeom>
          <a:noFill/>
        </p:spPr>
        <p:txBody>
          <a:bodyPr wrap="none" rtlCol="0">
            <a:spAutoFit/>
          </a:bodyPr>
          <a:lstStyle/>
          <a:p>
            <a:r>
              <a:rPr lang="en-CA" sz="1400" dirty="0" smtClean="0"/>
              <a:t>VE6HRA</a:t>
            </a:r>
            <a:endParaRPr lang="en-US" sz="1400" dirty="0"/>
          </a:p>
        </p:txBody>
      </p:sp>
      <p:cxnSp>
        <p:nvCxnSpPr>
          <p:cNvPr id="8" name="Straight Arrow Connector 7"/>
          <p:cNvCxnSpPr/>
          <p:nvPr/>
        </p:nvCxnSpPr>
        <p:spPr>
          <a:xfrm flipV="1">
            <a:off x="990600" y="5030687"/>
            <a:ext cx="838200" cy="68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3123" y="5260062"/>
            <a:ext cx="1907895" cy="276999"/>
          </a:xfrm>
          <a:prstGeom prst="rect">
            <a:avLst/>
          </a:prstGeom>
          <a:noFill/>
        </p:spPr>
        <p:txBody>
          <a:bodyPr wrap="none" rtlCol="0">
            <a:spAutoFit/>
          </a:bodyPr>
          <a:lstStyle/>
          <a:p>
            <a:r>
              <a:rPr lang="en-CA" sz="1200" dirty="0" smtClean="0"/>
              <a:t>Uplink 145.29-600=144.69c</a:t>
            </a:r>
            <a:endParaRPr lang="en-US" sz="1200" dirty="0"/>
          </a:p>
        </p:txBody>
      </p:sp>
      <p:cxnSp>
        <p:nvCxnSpPr>
          <p:cNvPr id="11" name="Straight Arrow Connector 10"/>
          <p:cNvCxnSpPr/>
          <p:nvPr/>
        </p:nvCxnSpPr>
        <p:spPr>
          <a:xfrm flipV="1">
            <a:off x="2867155" y="2012662"/>
            <a:ext cx="1171315" cy="1616363"/>
          </a:xfrm>
          <a:prstGeom prst="straightConnector1">
            <a:avLst/>
          </a:prstGeom>
          <a:ln w="127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3123" y="5260062"/>
            <a:ext cx="1842171" cy="276999"/>
          </a:xfrm>
          <a:prstGeom prst="rect">
            <a:avLst/>
          </a:prstGeom>
          <a:noFill/>
        </p:spPr>
        <p:txBody>
          <a:bodyPr wrap="none" rtlCol="0">
            <a:spAutoFit/>
          </a:bodyPr>
          <a:lstStyle/>
          <a:p>
            <a:r>
              <a:rPr lang="en-CA" sz="1200" dirty="0" smtClean="0"/>
              <a:t>Uplink 145.29-600=144.69</a:t>
            </a:r>
            <a:endParaRPr lang="en-US" sz="1200" dirty="0"/>
          </a:p>
        </p:txBody>
      </p:sp>
      <p:sp>
        <p:nvSpPr>
          <p:cNvPr id="23" name="TextBox 22"/>
          <p:cNvSpPr txBox="1"/>
          <p:nvPr/>
        </p:nvSpPr>
        <p:spPr>
          <a:xfrm>
            <a:off x="2576747" y="2958475"/>
            <a:ext cx="1130438" cy="461665"/>
          </a:xfrm>
          <a:prstGeom prst="rect">
            <a:avLst/>
          </a:prstGeom>
          <a:noFill/>
        </p:spPr>
        <p:txBody>
          <a:bodyPr wrap="none" rtlCol="0">
            <a:spAutoFit/>
          </a:bodyPr>
          <a:lstStyle/>
          <a:p>
            <a:r>
              <a:rPr lang="en-CA" sz="1200" dirty="0" smtClean="0"/>
              <a:t>Uplink 445.150</a:t>
            </a:r>
          </a:p>
          <a:p>
            <a:r>
              <a:rPr lang="en-CA" sz="1200" dirty="0" smtClean="0"/>
              <a:t>Half duplex</a:t>
            </a:r>
            <a:endParaRPr lang="en-US" sz="1200" dirty="0"/>
          </a:p>
        </p:txBody>
      </p:sp>
      <p:cxnSp>
        <p:nvCxnSpPr>
          <p:cNvPr id="24" name="Straight Arrow Connector 23"/>
          <p:cNvCxnSpPr/>
          <p:nvPr/>
        </p:nvCxnSpPr>
        <p:spPr>
          <a:xfrm>
            <a:off x="4648200" y="2012663"/>
            <a:ext cx="2174939" cy="2025937"/>
          </a:xfrm>
          <a:prstGeom prst="straightConnector1">
            <a:avLst/>
          </a:prstGeom>
          <a:ln w="127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43600" y="2702695"/>
            <a:ext cx="1352678" cy="461665"/>
          </a:xfrm>
          <a:prstGeom prst="rect">
            <a:avLst/>
          </a:prstGeom>
          <a:noFill/>
        </p:spPr>
        <p:txBody>
          <a:bodyPr wrap="none" rtlCol="0">
            <a:spAutoFit/>
          </a:bodyPr>
          <a:lstStyle/>
          <a:p>
            <a:r>
              <a:rPr lang="en-CA" sz="1200" dirty="0" smtClean="0"/>
              <a:t>Down link 449.150</a:t>
            </a:r>
          </a:p>
          <a:p>
            <a:r>
              <a:rPr lang="en-CA" sz="1200" dirty="0" smtClean="0"/>
              <a:t>Full duplex</a:t>
            </a:r>
            <a:endParaRPr lang="en-US" sz="1200" dirty="0"/>
          </a:p>
        </p:txBody>
      </p:sp>
      <p:cxnSp>
        <p:nvCxnSpPr>
          <p:cNvPr id="28" name="Straight Arrow Connector 27"/>
          <p:cNvCxnSpPr/>
          <p:nvPr/>
        </p:nvCxnSpPr>
        <p:spPr>
          <a:xfrm>
            <a:off x="7604122" y="4533565"/>
            <a:ext cx="625478" cy="1410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144357" y="5537061"/>
            <a:ext cx="1317412" cy="276999"/>
          </a:xfrm>
          <a:prstGeom prst="rect">
            <a:avLst/>
          </a:prstGeom>
          <a:noFill/>
        </p:spPr>
        <p:txBody>
          <a:bodyPr wrap="none" rtlCol="0">
            <a:spAutoFit/>
          </a:bodyPr>
          <a:lstStyle/>
          <a:p>
            <a:r>
              <a:rPr lang="en-CA" sz="1200" dirty="0" smtClean="0"/>
              <a:t>Downlink 147.000</a:t>
            </a:r>
            <a:endParaRPr lang="en-US" sz="1200" dirty="0"/>
          </a:p>
        </p:txBody>
      </p:sp>
      <p:sp>
        <p:nvSpPr>
          <p:cNvPr id="17" name="TextBox 16"/>
          <p:cNvSpPr txBox="1"/>
          <p:nvPr/>
        </p:nvSpPr>
        <p:spPr>
          <a:xfrm>
            <a:off x="2301018" y="240084"/>
            <a:ext cx="4294765" cy="369332"/>
          </a:xfrm>
          <a:prstGeom prst="rect">
            <a:avLst/>
          </a:prstGeom>
          <a:noFill/>
        </p:spPr>
        <p:txBody>
          <a:bodyPr wrap="none" rtlCol="0">
            <a:spAutoFit/>
          </a:bodyPr>
          <a:lstStyle/>
          <a:p>
            <a:r>
              <a:rPr lang="en-CA" dirty="0" smtClean="0"/>
              <a:t>EXAMPLE CALL THROUGH THE LINK SYSTEM</a:t>
            </a:r>
            <a:endParaRPr lang="en-US" dirty="0"/>
          </a:p>
        </p:txBody>
      </p:sp>
      <p:sp>
        <p:nvSpPr>
          <p:cNvPr id="18" name="TextBox 17"/>
          <p:cNvSpPr txBox="1"/>
          <p:nvPr/>
        </p:nvSpPr>
        <p:spPr>
          <a:xfrm>
            <a:off x="1258857" y="6116121"/>
            <a:ext cx="301686" cy="369332"/>
          </a:xfrm>
          <a:prstGeom prst="rect">
            <a:avLst/>
          </a:prstGeom>
          <a:noFill/>
        </p:spPr>
        <p:txBody>
          <a:bodyPr wrap="none" rtlCol="0">
            <a:spAutoFit/>
          </a:bodyPr>
          <a:lstStyle/>
          <a:p>
            <a:r>
              <a:rPr lang="en-CA" dirty="0" smtClean="0"/>
              <a:t>1</a:t>
            </a:r>
            <a:endParaRPr lang="en-US" dirty="0"/>
          </a:p>
        </p:txBody>
      </p:sp>
      <p:sp>
        <p:nvSpPr>
          <p:cNvPr id="19" name="TextBox 18"/>
          <p:cNvSpPr txBox="1"/>
          <p:nvPr/>
        </p:nvSpPr>
        <p:spPr>
          <a:xfrm>
            <a:off x="7803063" y="6116121"/>
            <a:ext cx="301686" cy="369332"/>
          </a:xfrm>
          <a:prstGeom prst="rect">
            <a:avLst/>
          </a:prstGeom>
          <a:noFill/>
        </p:spPr>
        <p:txBody>
          <a:bodyPr wrap="none" rtlCol="0">
            <a:spAutoFit/>
          </a:bodyPr>
          <a:lstStyle/>
          <a:p>
            <a:r>
              <a:rPr lang="en-CA" dirty="0" smtClean="0"/>
              <a:t>2</a:t>
            </a:r>
            <a:endParaRPr lang="en-US" dirty="0"/>
          </a:p>
        </p:txBody>
      </p:sp>
    </p:spTree>
    <p:extLst>
      <p:ext uri="{BB962C8B-B14F-4D97-AF65-F5344CB8AC3E}">
        <p14:creationId xmlns:p14="http://schemas.microsoft.com/office/powerpoint/2010/main" val="2815149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228600"/>
            <a:ext cx="5105400" cy="660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182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454684"/>
            <a:ext cx="8638828"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78545" y="52695"/>
            <a:ext cx="2438399" cy="369332"/>
          </a:xfrm>
          <a:prstGeom prst="rect">
            <a:avLst/>
          </a:prstGeom>
        </p:spPr>
        <p:txBody>
          <a:bodyPr wrap="square">
            <a:spAutoFit/>
          </a:bodyPr>
          <a:lstStyle/>
          <a:p>
            <a:r>
              <a:rPr lang="en-US" dirty="0"/>
              <a:t>VE6HRA Gladys Ridge</a:t>
            </a:r>
          </a:p>
        </p:txBody>
      </p:sp>
    </p:spTree>
    <p:extLst>
      <p:ext uri="{BB962C8B-B14F-4D97-AF65-F5344CB8AC3E}">
        <p14:creationId xmlns:p14="http://schemas.microsoft.com/office/powerpoint/2010/main" val="3819174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857097" cy="315907"/>
          </a:xfrm>
        </p:spPr>
        <p:txBody>
          <a:bodyPr>
            <a:normAutofit fontScale="90000"/>
          </a:bodyPr>
          <a:lstStyle/>
          <a:p>
            <a:r>
              <a:rPr lang="en-US" dirty="0" smtClean="0"/>
              <a:t>VE6HRA </a:t>
            </a:r>
            <a:r>
              <a:rPr lang="en-US" sz="3100" dirty="0" smtClean="0"/>
              <a:t>Gladys Ridge</a:t>
            </a:r>
            <a:endParaRPr lang="en-US" sz="3100" dirty="0"/>
          </a:p>
        </p:txBody>
      </p:sp>
      <p:sp>
        <p:nvSpPr>
          <p:cNvPr id="3" name="TextBox 2"/>
          <p:cNvSpPr txBox="1"/>
          <p:nvPr/>
        </p:nvSpPr>
        <p:spPr>
          <a:xfrm>
            <a:off x="5105130" y="3345478"/>
            <a:ext cx="645433" cy="369332"/>
          </a:xfrm>
          <a:prstGeom prst="rect">
            <a:avLst/>
          </a:prstGeom>
          <a:noFill/>
        </p:spPr>
        <p:txBody>
          <a:bodyPr wrap="none" rtlCol="0">
            <a:spAutoFit/>
          </a:bodyPr>
          <a:lstStyle/>
          <a:p>
            <a:r>
              <a:rPr lang="en-US" dirty="0" smtClean="0"/>
              <a:t>RLC1</a:t>
            </a:r>
            <a:endParaRPr lang="en-US" dirty="0"/>
          </a:p>
        </p:txBody>
      </p:sp>
      <p:sp>
        <p:nvSpPr>
          <p:cNvPr id="4" name="TextBox 3"/>
          <p:cNvSpPr txBox="1"/>
          <p:nvPr/>
        </p:nvSpPr>
        <p:spPr>
          <a:xfrm>
            <a:off x="5060182" y="2667000"/>
            <a:ext cx="1380763" cy="369332"/>
          </a:xfrm>
          <a:prstGeom prst="rect">
            <a:avLst/>
          </a:prstGeom>
          <a:noFill/>
        </p:spPr>
        <p:txBody>
          <a:bodyPr wrap="none" rtlCol="0">
            <a:spAutoFit/>
          </a:bodyPr>
          <a:lstStyle/>
          <a:p>
            <a:r>
              <a:rPr lang="en-US" dirty="0" err="1" smtClean="0"/>
              <a:t>Maxtrac</a:t>
            </a:r>
            <a:r>
              <a:rPr lang="en-US" dirty="0" smtClean="0"/>
              <a:t> Link</a:t>
            </a:r>
            <a:endParaRPr lang="en-US" dirty="0"/>
          </a:p>
        </p:txBody>
      </p:sp>
      <p:pic>
        <p:nvPicPr>
          <p:cNvPr id="6" name="Picture 2" descr="I:\ray\Amateur\FARS\VE6HRA Gladys Ridge\IMG_083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762000"/>
            <a:ext cx="4419600" cy="54356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2286000" y="2851666"/>
            <a:ext cx="2743200" cy="43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1"/>
          </p:cNvCxnSpPr>
          <p:nvPr/>
        </p:nvCxnSpPr>
        <p:spPr>
          <a:xfrm flipH="1" flipV="1">
            <a:off x="2366117" y="3479800"/>
            <a:ext cx="2739013" cy="50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61351" y="3015734"/>
            <a:ext cx="1713482" cy="369332"/>
          </a:xfrm>
          <a:prstGeom prst="rect">
            <a:avLst/>
          </a:prstGeom>
          <a:noFill/>
        </p:spPr>
        <p:txBody>
          <a:bodyPr wrap="none" rtlCol="0">
            <a:spAutoFit/>
          </a:bodyPr>
          <a:lstStyle/>
          <a:p>
            <a:r>
              <a:rPr lang="en-US" dirty="0" smtClean="0"/>
              <a:t>Mitrek Repeater</a:t>
            </a:r>
            <a:endParaRPr lang="en-US" dirty="0"/>
          </a:p>
        </p:txBody>
      </p:sp>
      <p:cxnSp>
        <p:nvCxnSpPr>
          <p:cNvPr id="13" name="Straight Arrow Connector 12"/>
          <p:cNvCxnSpPr/>
          <p:nvPr/>
        </p:nvCxnSpPr>
        <p:spPr>
          <a:xfrm flipH="1" flipV="1">
            <a:off x="2366117" y="3124200"/>
            <a:ext cx="2510683"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13759" y="2297668"/>
            <a:ext cx="2428935" cy="369332"/>
          </a:xfrm>
          <a:prstGeom prst="rect">
            <a:avLst/>
          </a:prstGeom>
          <a:noFill/>
        </p:spPr>
        <p:txBody>
          <a:bodyPr wrap="none" rtlCol="0">
            <a:spAutoFit/>
          </a:bodyPr>
          <a:lstStyle/>
          <a:p>
            <a:r>
              <a:rPr lang="en-US" dirty="0" smtClean="0"/>
              <a:t>Sinclair Q2330 Duplexer</a:t>
            </a:r>
            <a:endParaRPr lang="en-US" dirty="0"/>
          </a:p>
        </p:txBody>
      </p:sp>
      <p:cxnSp>
        <p:nvCxnSpPr>
          <p:cNvPr id="16" name="Straight Arrow Connector 15"/>
          <p:cNvCxnSpPr>
            <a:stCxn id="14" idx="1"/>
          </p:cNvCxnSpPr>
          <p:nvPr/>
        </p:nvCxnSpPr>
        <p:spPr>
          <a:xfrm flipH="1">
            <a:off x="3505200" y="2482334"/>
            <a:ext cx="16085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75718" y="3701534"/>
            <a:ext cx="2870273" cy="369332"/>
          </a:xfrm>
          <a:prstGeom prst="rect">
            <a:avLst/>
          </a:prstGeom>
          <a:noFill/>
        </p:spPr>
        <p:txBody>
          <a:bodyPr wrap="none" rtlCol="0">
            <a:spAutoFit/>
          </a:bodyPr>
          <a:lstStyle/>
          <a:p>
            <a:r>
              <a:rPr lang="en-US" dirty="0" err="1" smtClean="0"/>
              <a:t>Astron</a:t>
            </a:r>
            <a:r>
              <a:rPr lang="en-US" dirty="0" smtClean="0"/>
              <a:t> 35 amp Power supply</a:t>
            </a:r>
            <a:endParaRPr lang="en-US" dirty="0"/>
          </a:p>
        </p:txBody>
      </p:sp>
      <p:cxnSp>
        <p:nvCxnSpPr>
          <p:cNvPr id="19" name="Straight Arrow Connector 18"/>
          <p:cNvCxnSpPr/>
          <p:nvPr/>
        </p:nvCxnSpPr>
        <p:spPr>
          <a:xfrm flipH="1" flipV="1">
            <a:off x="2286000" y="3810000"/>
            <a:ext cx="281913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75718" y="4126969"/>
            <a:ext cx="1651093" cy="369332"/>
          </a:xfrm>
          <a:prstGeom prst="rect">
            <a:avLst/>
          </a:prstGeom>
          <a:noFill/>
        </p:spPr>
        <p:txBody>
          <a:bodyPr wrap="none" rtlCol="0">
            <a:spAutoFit/>
          </a:bodyPr>
          <a:lstStyle/>
          <a:p>
            <a:r>
              <a:rPr lang="en-US" dirty="0" smtClean="0"/>
              <a:t>Battery back up</a:t>
            </a:r>
            <a:endParaRPr lang="en-US" dirty="0"/>
          </a:p>
        </p:txBody>
      </p:sp>
      <p:cxnSp>
        <p:nvCxnSpPr>
          <p:cNvPr id="22" name="Straight Arrow Connector 21"/>
          <p:cNvCxnSpPr>
            <a:stCxn id="20" idx="1"/>
          </p:cNvCxnSpPr>
          <p:nvPr/>
        </p:nvCxnSpPr>
        <p:spPr>
          <a:xfrm flipH="1">
            <a:off x="1981200" y="4311635"/>
            <a:ext cx="3194518" cy="1174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683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ray\Amateur\FARS\VE6HRB Nanton\HRB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62150" y="685800"/>
            <a:ext cx="4514850"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0" y="152400"/>
            <a:ext cx="3733800" cy="411162"/>
          </a:xfrm>
        </p:spPr>
        <p:txBody>
          <a:bodyPr>
            <a:normAutofit fontScale="90000"/>
          </a:bodyPr>
          <a:lstStyle/>
          <a:p>
            <a:r>
              <a:rPr lang="en-US" dirty="0" smtClean="0"/>
              <a:t>VE6HRB Nanton</a:t>
            </a:r>
            <a:endParaRPr lang="en-US" dirty="0"/>
          </a:p>
        </p:txBody>
      </p:sp>
    </p:spTree>
    <p:extLst>
      <p:ext uri="{BB962C8B-B14F-4D97-AF65-F5344CB8AC3E}">
        <p14:creationId xmlns:p14="http://schemas.microsoft.com/office/powerpoint/2010/main" val="740914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TotalTime>
  <Words>808</Words>
  <Application>Microsoft Office PowerPoint</Application>
  <PresentationFormat>On-screen Show (4:3)</PresentationFormat>
  <Paragraphs>107</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Hub/Spoke or Star system</vt:lpstr>
      <vt:lpstr>PowerPoint Presentation</vt:lpstr>
      <vt:lpstr>PowerPoint Presentation</vt:lpstr>
      <vt:lpstr>PowerPoint Presentation</vt:lpstr>
      <vt:lpstr>PowerPoint Presentation</vt:lpstr>
      <vt:lpstr>PowerPoint Presentation</vt:lpstr>
      <vt:lpstr>VE6HRA Gladys Ridge</vt:lpstr>
      <vt:lpstr>VE6HRB Nanton</vt:lpstr>
      <vt:lpstr>VE6HRB Nanton</vt:lpstr>
      <vt:lpstr>VE6HRL Longview</vt:lpstr>
      <vt:lpstr>VE6HRL Longview</vt:lpstr>
      <vt:lpstr>Maintenance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Peter LaGrandeur</cp:lastModifiedBy>
  <cp:revision>47</cp:revision>
  <dcterms:created xsi:type="dcterms:W3CDTF">2014-03-26T03:40:49Z</dcterms:created>
  <dcterms:modified xsi:type="dcterms:W3CDTF">2014-04-11T02:04:18Z</dcterms:modified>
</cp:coreProperties>
</file>