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75" r:id="rId7"/>
    <p:sldId id="274" r:id="rId8"/>
    <p:sldId id="260" r:id="rId9"/>
    <p:sldId id="264" r:id="rId10"/>
    <p:sldId id="270" r:id="rId11"/>
    <p:sldId id="276" r:id="rId12"/>
    <p:sldId id="277" r:id="rId13"/>
    <p:sldId id="278" r:id="rId14"/>
    <p:sldId id="279" r:id="rId15"/>
    <p:sldId id="273" r:id="rId16"/>
    <p:sldId id="267" r:id="rId17"/>
    <p:sldId id="266" r:id="rId18"/>
    <p:sldId id="265" r:id="rId19"/>
    <p:sldId id="269" r:id="rId20"/>
    <p:sldId id="271" r:id="rId21"/>
    <p:sldId id="272" r:id="rId22"/>
    <p:sldId id="261" r:id="rId23"/>
    <p:sldId id="262" r:id="rId24"/>
    <p:sldId id="263" r:id="rId25"/>
  </p:sldIdLst>
  <p:sldSz cx="9144000" cy="6858000" type="screen4x3"/>
  <p:notesSz cx="6858000" cy="9144000"/>
  <p:custShowLst>
    <p:custShow name="Custom Show 1" id="0">
      <p:sldLst>
        <p:sld r:id="rId6"/>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45" autoAdjust="0"/>
  </p:normalViewPr>
  <p:slideViewPr>
    <p:cSldViewPr>
      <p:cViewPr varScale="1">
        <p:scale>
          <a:sx n="127" d="100"/>
          <a:sy n="127" d="100"/>
        </p:scale>
        <p:origin x="-11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766798A-C517-4940-8DAD-90BAD1BDF63B}" type="datetimeFigureOut">
              <a:rPr lang="en-CA" smtClean="0"/>
              <a:t>2014-04-10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6562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6798A-C517-4940-8DAD-90BAD1BDF63B}" type="datetimeFigureOut">
              <a:rPr lang="en-CA" smtClean="0"/>
              <a:t>2014-04-10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406704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6798A-C517-4940-8DAD-90BAD1BDF63B}" type="datetimeFigureOut">
              <a:rPr lang="en-CA" smtClean="0"/>
              <a:t>2014-04-10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10567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6798A-C517-4940-8DAD-90BAD1BDF63B}" type="datetimeFigureOut">
              <a:rPr lang="en-CA" smtClean="0"/>
              <a:t>2014-04-10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7345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6798A-C517-4940-8DAD-90BAD1BDF63B}" type="datetimeFigureOut">
              <a:rPr lang="en-CA" smtClean="0"/>
              <a:t>2014-04-10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63350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766798A-C517-4940-8DAD-90BAD1BDF63B}" type="datetimeFigureOut">
              <a:rPr lang="en-CA" smtClean="0"/>
              <a:t>2014-04-10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55302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766798A-C517-4940-8DAD-90BAD1BDF63B}" type="datetimeFigureOut">
              <a:rPr lang="en-CA" smtClean="0"/>
              <a:t>2014-04-10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98228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766798A-C517-4940-8DAD-90BAD1BDF63B}" type="datetimeFigureOut">
              <a:rPr lang="en-CA" smtClean="0"/>
              <a:t>2014-04-10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19725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798A-C517-4940-8DAD-90BAD1BDF63B}" type="datetimeFigureOut">
              <a:rPr lang="en-CA" smtClean="0"/>
              <a:t>2014-04-10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90782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6798A-C517-4940-8DAD-90BAD1BDF63B}" type="datetimeFigureOut">
              <a:rPr lang="en-CA" smtClean="0"/>
              <a:t>2014-04-10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99985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6798A-C517-4940-8DAD-90BAD1BDF63B}" type="datetimeFigureOut">
              <a:rPr lang="en-CA" smtClean="0"/>
              <a:t>2014-04-10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748CC7-6C3B-4363-9C04-F6085D6D17C6}" type="slidenum">
              <a:rPr lang="en-CA" smtClean="0"/>
              <a:t>‹#›</a:t>
            </a:fld>
            <a:endParaRPr lang="en-CA"/>
          </a:p>
        </p:txBody>
      </p:sp>
    </p:spTree>
    <p:extLst>
      <p:ext uri="{BB962C8B-B14F-4D97-AF65-F5344CB8AC3E}">
        <p14:creationId xmlns:p14="http://schemas.microsoft.com/office/powerpoint/2010/main" val="330201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6798A-C517-4940-8DAD-90BAD1BDF63B}" type="datetimeFigureOut">
              <a:rPr lang="en-CA" smtClean="0"/>
              <a:t>2014-04-10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48CC7-6C3B-4363-9C04-F6085D6D17C6}" type="slidenum">
              <a:rPr lang="en-CA" smtClean="0"/>
              <a:t>‹#›</a:t>
            </a:fld>
            <a:endParaRPr lang="en-CA"/>
          </a:p>
        </p:txBody>
      </p:sp>
    </p:spTree>
    <p:extLst>
      <p:ext uri="{BB962C8B-B14F-4D97-AF65-F5344CB8AC3E}">
        <p14:creationId xmlns:p14="http://schemas.microsoft.com/office/powerpoint/2010/main" val="356388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aralink.c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8000" b="1" dirty="0" smtClean="0"/>
              <a:t>The SARA System</a:t>
            </a:r>
            <a:endParaRPr lang="en-CA" sz="8000" b="1" dirty="0"/>
          </a:p>
        </p:txBody>
      </p:sp>
      <p:sp>
        <p:nvSpPr>
          <p:cNvPr id="3" name="Subtitle 2"/>
          <p:cNvSpPr>
            <a:spLocks noGrp="1"/>
          </p:cNvSpPr>
          <p:nvPr>
            <p:ph type="subTitle" idx="1"/>
          </p:nvPr>
        </p:nvSpPr>
        <p:spPr>
          <a:xfrm>
            <a:off x="1371600" y="4941168"/>
            <a:ext cx="6400800" cy="697632"/>
          </a:xfrm>
        </p:spPr>
        <p:txBody>
          <a:bodyPr>
            <a:normAutofit/>
          </a:bodyPr>
          <a:lstStyle/>
          <a:p>
            <a:r>
              <a:rPr lang="en-CA" sz="1800" dirty="0" smtClean="0"/>
              <a:t>Ray Semenoff VE6RHS</a:t>
            </a:r>
          </a:p>
          <a:p>
            <a:r>
              <a:rPr lang="en-CA" sz="1800" dirty="0" smtClean="0"/>
              <a:t>ve6rhs@telus.net</a:t>
            </a:r>
            <a:endParaRPr lang="en-CA" sz="18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77560" y="476672"/>
            <a:ext cx="3348000" cy="943200"/>
          </a:xfrm>
          <a:prstGeom prst="rect">
            <a:avLst/>
          </a:prstGeom>
        </p:spPr>
      </p:pic>
    </p:spTree>
    <p:extLst>
      <p:ext uri="{BB962C8B-B14F-4D97-AF65-F5344CB8AC3E}">
        <p14:creationId xmlns:p14="http://schemas.microsoft.com/office/powerpoint/2010/main" val="3932397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Repeater/Link Radios</a:t>
            </a:r>
            <a:endParaRPr lang="en-CA"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CA" dirty="0" smtClean="0"/>
              <a:t>Motorola GM-300 and/or </a:t>
            </a:r>
            <a:r>
              <a:rPr lang="en-CA" dirty="0" err="1" smtClean="0"/>
              <a:t>Maxtrac</a:t>
            </a:r>
            <a:endParaRPr lang="en-CA" dirty="0" smtClean="0"/>
          </a:p>
          <a:p>
            <a:r>
              <a:rPr lang="en-CA" dirty="0" err="1" smtClean="0"/>
              <a:t>Maxtrac</a:t>
            </a:r>
            <a:r>
              <a:rPr lang="en-CA" dirty="0" smtClean="0"/>
              <a:t> models require VCO alignment to perform reliably in 70cm band</a:t>
            </a:r>
          </a:p>
          <a:p>
            <a:r>
              <a:rPr lang="en-CA" dirty="0" smtClean="0"/>
              <a:t>All link radios are modified to remove squelch hysteresis</a:t>
            </a:r>
          </a:p>
          <a:p>
            <a:r>
              <a:rPr lang="en-CA" dirty="0" smtClean="0"/>
              <a:t>Depending on model, radio may have “hook switch” modified to provide full CTCSS operation</a:t>
            </a:r>
          </a:p>
          <a:p>
            <a:r>
              <a:rPr lang="en-CA" dirty="0" smtClean="0"/>
              <a:t>All radios use 13.8 V</a:t>
            </a:r>
            <a:r>
              <a:rPr lang="en-CA" baseline="-25000" dirty="0" smtClean="0"/>
              <a:t>DC</a:t>
            </a:r>
            <a:r>
              <a:rPr lang="en-CA" dirty="0" smtClean="0"/>
              <a:t> power</a:t>
            </a:r>
          </a:p>
          <a:p>
            <a:r>
              <a:rPr lang="en-CA" dirty="0" smtClean="0"/>
              <a:t>All radios are run at 50% rated transmitter output power with forced air cooling</a:t>
            </a:r>
            <a:endParaRPr lang="en-CA" dirty="0"/>
          </a:p>
        </p:txBody>
      </p:sp>
    </p:spTree>
    <p:extLst>
      <p:ext uri="{BB962C8B-B14F-4D97-AF65-F5344CB8AC3E}">
        <p14:creationId xmlns:p14="http://schemas.microsoft.com/office/powerpoint/2010/main" val="371390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CA" dirty="0" smtClean="0"/>
              <a:t>Repeater/Link Radios</a:t>
            </a:r>
            <a:endParaRPr lang="en-CA"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5021922" y="2787063"/>
            <a:ext cx="5052528" cy="2886980"/>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2" y="908720"/>
            <a:ext cx="6348672" cy="1798666"/>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9512" y="2852936"/>
            <a:ext cx="5682648" cy="3903881"/>
          </a:xfrm>
          <a:prstGeom prst="rect">
            <a:avLst/>
          </a:prstGeom>
        </p:spPr>
      </p:pic>
    </p:spTree>
    <p:extLst>
      <p:ext uri="{BB962C8B-B14F-4D97-AF65-F5344CB8AC3E}">
        <p14:creationId xmlns:p14="http://schemas.microsoft.com/office/powerpoint/2010/main" val="349046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71800" y="3717031"/>
            <a:ext cx="3960440" cy="3067733"/>
          </a:xfrm>
          <a:prstGeom prst="rect">
            <a:avLst/>
          </a:prstGeom>
        </p:spPr>
      </p:pic>
      <p:sp>
        <p:nvSpPr>
          <p:cNvPr id="2" name="Title 1"/>
          <p:cNvSpPr>
            <a:spLocks noGrp="1"/>
          </p:cNvSpPr>
          <p:nvPr>
            <p:ph type="title"/>
          </p:nvPr>
        </p:nvSpPr>
        <p:spPr>
          <a:xfrm>
            <a:off x="467544" y="0"/>
            <a:ext cx="8229600" cy="908720"/>
          </a:xfrm>
        </p:spPr>
        <p:txBody>
          <a:bodyPr/>
          <a:lstStyle/>
          <a:p>
            <a:r>
              <a:rPr lang="en-CA" dirty="0" smtClean="0"/>
              <a:t>Repeater/Link Radios</a:t>
            </a:r>
            <a:endParaRPr lang="en-CA" dirty="0"/>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95536" y="829713"/>
            <a:ext cx="8445514" cy="2908453"/>
          </a:xfrm>
          <a:prstGeom prst="rect">
            <a:avLst/>
          </a:prstGeom>
        </p:spPr>
      </p:pic>
    </p:spTree>
    <p:extLst>
      <p:ext uri="{BB962C8B-B14F-4D97-AF65-F5344CB8AC3E}">
        <p14:creationId xmlns:p14="http://schemas.microsoft.com/office/powerpoint/2010/main" val="317477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CA" dirty="0" smtClean="0"/>
              <a:t>Repeater/Pass Through Hardware</a:t>
            </a:r>
            <a:endParaRPr lang="en-CA"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052736"/>
            <a:ext cx="8771905" cy="4176464"/>
          </a:xfrm>
          <a:prstGeom prst="rect">
            <a:avLst/>
          </a:prstGeom>
        </p:spPr>
      </p:pic>
    </p:spTree>
    <p:extLst>
      <p:ext uri="{BB962C8B-B14F-4D97-AF65-F5344CB8AC3E}">
        <p14:creationId xmlns:p14="http://schemas.microsoft.com/office/powerpoint/2010/main" val="341234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en-CA" dirty="0" smtClean="0"/>
              <a:t>Repeater/Pass Through Hardware</a:t>
            </a:r>
            <a:endParaRPr lang="en-CA"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91680" y="764704"/>
            <a:ext cx="6301765" cy="5940600"/>
          </a:xfrm>
          <a:prstGeom prst="rect">
            <a:avLst/>
          </a:prstGeom>
        </p:spPr>
      </p:pic>
    </p:spTree>
    <p:extLst>
      <p:ext uri="{BB962C8B-B14F-4D97-AF65-F5344CB8AC3E}">
        <p14:creationId xmlns:p14="http://schemas.microsoft.com/office/powerpoint/2010/main" val="2782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r>
              <a:rPr lang="en-CA" sz="6600" b="1" dirty="0" smtClean="0"/>
              <a:t>Problems &amp; Solutions</a:t>
            </a:r>
            <a:endParaRPr lang="en-CA" sz="6600" b="1" dirty="0"/>
          </a:p>
        </p:txBody>
      </p:sp>
    </p:spTree>
    <p:extLst>
      <p:ext uri="{BB962C8B-B14F-4D97-AF65-F5344CB8AC3E}">
        <p14:creationId xmlns:p14="http://schemas.microsoft.com/office/powerpoint/2010/main" val="938843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Kick-Back</a:t>
            </a:r>
            <a:endParaRPr lang="en-CA" dirty="0"/>
          </a:p>
        </p:txBody>
      </p:sp>
      <p:sp>
        <p:nvSpPr>
          <p:cNvPr id="5" name="Oval 4"/>
          <p:cNvSpPr/>
          <p:nvPr/>
        </p:nvSpPr>
        <p:spPr>
          <a:xfrm>
            <a:off x="107504" y="1772816"/>
            <a:ext cx="2088232"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Hub</a:t>
            </a:r>
            <a:br>
              <a:rPr lang="en-CA" b="1" dirty="0" smtClean="0"/>
            </a:br>
            <a:r>
              <a:rPr lang="en-CA" b="1" dirty="0" smtClean="0"/>
              <a:t>Repeater</a:t>
            </a:r>
            <a:br>
              <a:rPr lang="en-CA" b="1" dirty="0" smtClean="0"/>
            </a:br>
            <a:r>
              <a:rPr lang="en-CA" b="1" dirty="0" smtClean="0"/>
              <a:t>A</a:t>
            </a:r>
            <a:endParaRPr lang="en-CA" b="1" dirty="0"/>
          </a:p>
        </p:txBody>
      </p:sp>
      <p:sp>
        <p:nvSpPr>
          <p:cNvPr id="6" name="Oval 5"/>
          <p:cNvSpPr/>
          <p:nvPr/>
        </p:nvSpPr>
        <p:spPr>
          <a:xfrm>
            <a:off x="6994021" y="1772816"/>
            <a:ext cx="2088232"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Hub</a:t>
            </a:r>
            <a:br>
              <a:rPr lang="en-CA" b="1" dirty="0" smtClean="0"/>
            </a:br>
            <a:r>
              <a:rPr lang="en-CA" b="1" dirty="0" smtClean="0"/>
              <a:t>Repeater</a:t>
            </a:r>
            <a:br>
              <a:rPr lang="en-CA" b="1" dirty="0" smtClean="0"/>
            </a:br>
            <a:r>
              <a:rPr lang="en-CA" b="1" dirty="0" smtClean="0"/>
              <a:t>B</a:t>
            </a:r>
            <a:endParaRPr lang="en-CA" b="1" dirty="0"/>
          </a:p>
        </p:txBody>
      </p:sp>
      <p:sp>
        <p:nvSpPr>
          <p:cNvPr id="7" name="Rounded Rectangle 6"/>
          <p:cNvSpPr/>
          <p:nvPr/>
        </p:nvSpPr>
        <p:spPr>
          <a:xfrm>
            <a:off x="3928571" y="2285873"/>
            <a:ext cx="1368152" cy="846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Pass</a:t>
            </a:r>
            <a:br>
              <a:rPr lang="en-CA" b="1" dirty="0" smtClean="0"/>
            </a:br>
            <a:r>
              <a:rPr lang="en-CA" b="1" dirty="0" smtClean="0"/>
              <a:t>Through</a:t>
            </a:r>
            <a:endParaRPr lang="en-CA" b="1" dirty="0"/>
          </a:p>
        </p:txBody>
      </p:sp>
      <p:sp>
        <p:nvSpPr>
          <p:cNvPr id="12" name="Right Arrow 11"/>
          <p:cNvSpPr/>
          <p:nvPr/>
        </p:nvSpPr>
        <p:spPr>
          <a:xfrm>
            <a:off x="2195736" y="2306444"/>
            <a:ext cx="1656184" cy="21602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3" name="Right Arrow 12"/>
          <p:cNvSpPr/>
          <p:nvPr/>
        </p:nvSpPr>
        <p:spPr>
          <a:xfrm>
            <a:off x="5337837" y="2275409"/>
            <a:ext cx="1656184" cy="21602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14" name="Right Arrow 13"/>
          <p:cNvSpPr/>
          <p:nvPr/>
        </p:nvSpPr>
        <p:spPr>
          <a:xfrm rot="10800000">
            <a:off x="2195736" y="2924943"/>
            <a:ext cx="1656184" cy="21602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CA"/>
          </a:p>
        </p:txBody>
      </p:sp>
      <p:sp>
        <p:nvSpPr>
          <p:cNvPr id="15" name="Right Arrow 14"/>
          <p:cNvSpPr/>
          <p:nvPr/>
        </p:nvSpPr>
        <p:spPr>
          <a:xfrm rot="10800000">
            <a:off x="5339897" y="2924944"/>
            <a:ext cx="1656184" cy="21602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CA"/>
          </a:p>
        </p:txBody>
      </p:sp>
      <p:sp>
        <p:nvSpPr>
          <p:cNvPr id="17" name="TextBox 16"/>
          <p:cNvSpPr txBox="1"/>
          <p:nvPr/>
        </p:nvSpPr>
        <p:spPr>
          <a:xfrm>
            <a:off x="480154" y="5463227"/>
            <a:ext cx="7992888" cy="954107"/>
          </a:xfrm>
          <a:prstGeom prst="rect">
            <a:avLst/>
          </a:prstGeom>
          <a:noFill/>
        </p:spPr>
        <p:txBody>
          <a:bodyPr wrap="square" rtlCol="0">
            <a:spAutoFit/>
          </a:bodyPr>
          <a:lstStyle/>
          <a:p>
            <a:r>
              <a:rPr lang="en-CA" sz="2800" b="1" dirty="0" smtClean="0"/>
              <a:t>The only cure for kick-back is to introduce delay at some point in the chain.</a:t>
            </a:r>
            <a:endParaRPr lang="en-CA" sz="2800" b="1" dirty="0"/>
          </a:p>
        </p:txBody>
      </p:sp>
      <p:sp>
        <p:nvSpPr>
          <p:cNvPr id="11" name="TextBox 10"/>
          <p:cNvSpPr txBox="1"/>
          <p:nvPr/>
        </p:nvSpPr>
        <p:spPr>
          <a:xfrm>
            <a:off x="612114" y="4457919"/>
            <a:ext cx="7992888" cy="523220"/>
          </a:xfrm>
          <a:prstGeom prst="rect">
            <a:avLst/>
          </a:prstGeom>
          <a:noFill/>
        </p:spPr>
        <p:txBody>
          <a:bodyPr wrap="square" rtlCol="0">
            <a:spAutoFit/>
          </a:bodyPr>
          <a:lstStyle/>
          <a:p>
            <a:r>
              <a:rPr lang="en-CA" sz="2800" b="1" dirty="0" smtClean="0"/>
              <a:t>How do we stop this???</a:t>
            </a:r>
            <a:endParaRPr lang="en-CA" sz="2800" b="1" dirty="0"/>
          </a:p>
        </p:txBody>
      </p:sp>
    </p:spTree>
    <p:extLst>
      <p:ext uri="{BB962C8B-B14F-4D97-AF65-F5344CB8AC3E}">
        <p14:creationId xmlns:p14="http://schemas.microsoft.com/office/powerpoint/2010/main" val="86987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xit" presetSubtype="21" fill="hold" grpId="1" nodeType="clickEffect">
                                  <p:stCondLst>
                                    <p:cond delay="0"/>
                                  </p:stCondLst>
                                  <p:childTnLst>
                                    <p:animEffect transition="out" filter="barn(inVertical)">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6" presetClass="exit" presetSubtype="21" fill="hold" grpId="1" nodeType="clickEffect">
                                  <p:stCondLst>
                                    <p:cond delay="0"/>
                                  </p:stCondLst>
                                  <p:childTnLst>
                                    <p:animEffect transition="out" filter="barn(inVertical)">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down)">
                                      <p:cBhvr>
                                        <p:cTn id="40" dur="580">
                                          <p:stCondLst>
                                            <p:cond delay="0"/>
                                          </p:stCondLst>
                                        </p:cTn>
                                        <p:tgtEl>
                                          <p:spTgt spid="11"/>
                                        </p:tgtEl>
                                      </p:cBhvr>
                                    </p:animEffect>
                                    <p:anim calcmode="lin" valueType="num">
                                      <p:cBhvr>
                                        <p:cTn id="4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6" dur="26">
                                          <p:stCondLst>
                                            <p:cond delay="650"/>
                                          </p:stCondLst>
                                        </p:cTn>
                                        <p:tgtEl>
                                          <p:spTgt spid="11"/>
                                        </p:tgtEl>
                                      </p:cBhvr>
                                      <p:to x="100000" y="60000"/>
                                    </p:animScale>
                                    <p:animScale>
                                      <p:cBhvr>
                                        <p:cTn id="47" dur="166" decel="50000">
                                          <p:stCondLst>
                                            <p:cond delay="676"/>
                                          </p:stCondLst>
                                        </p:cTn>
                                        <p:tgtEl>
                                          <p:spTgt spid="11"/>
                                        </p:tgtEl>
                                      </p:cBhvr>
                                      <p:to x="100000" y="100000"/>
                                    </p:animScale>
                                    <p:animScale>
                                      <p:cBhvr>
                                        <p:cTn id="48" dur="26">
                                          <p:stCondLst>
                                            <p:cond delay="1312"/>
                                          </p:stCondLst>
                                        </p:cTn>
                                        <p:tgtEl>
                                          <p:spTgt spid="11"/>
                                        </p:tgtEl>
                                      </p:cBhvr>
                                      <p:to x="100000" y="80000"/>
                                    </p:animScale>
                                    <p:animScale>
                                      <p:cBhvr>
                                        <p:cTn id="49" dur="166" decel="50000">
                                          <p:stCondLst>
                                            <p:cond delay="1338"/>
                                          </p:stCondLst>
                                        </p:cTn>
                                        <p:tgtEl>
                                          <p:spTgt spid="11"/>
                                        </p:tgtEl>
                                      </p:cBhvr>
                                      <p:to x="100000" y="100000"/>
                                    </p:animScale>
                                    <p:animScale>
                                      <p:cBhvr>
                                        <p:cTn id="50" dur="26">
                                          <p:stCondLst>
                                            <p:cond delay="1642"/>
                                          </p:stCondLst>
                                        </p:cTn>
                                        <p:tgtEl>
                                          <p:spTgt spid="11"/>
                                        </p:tgtEl>
                                      </p:cBhvr>
                                      <p:to x="100000" y="90000"/>
                                    </p:animScale>
                                    <p:animScale>
                                      <p:cBhvr>
                                        <p:cTn id="51" dur="166" decel="50000">
                                          <p:stCondLst>
                                            <p:cond delay="1668"/>
                                          </p:stCondLst>
                                        </p:cTn>
                                        <p:tgtEl>
                                          <p:spTgt spid="11"/>
                                        </p:tgtEl>
                                      </p:cBhvr>
                                      <p:to x="100000" y="100000"/>
                                    </p:animScale>
                                    <p:animScale>
                                      <p:cBhvr>
                                        <p:cTn id="52" dur="26">
                                          <p:stCondLst>
                                            <p:cond delay="1808"/>
                                          </p:stCondLst>
                                        </p:cTn>
                                        <p:tgtEl>
                                          <p:spTgt spid="11"/>
                                        </p:tgtEl>
                                      </p:cBhvr>
                                      <p:to x="100000" y="95000"/>
                                    </p:animScale>
                                    <p:animScale>
                                      <p:cBhvr>
                                        <p:cTn id="53" dur="166" decel="50000">
                                          <p:stCondLst>
                                            <p:cond delay="1834"/>
                                          </p:stCondLst>
                                        </p:cTn>
                                        <p:tgtEl>
                                          <p:spTgt spid="11"/>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80">
                                          <p:stCondLst>
                                            <p:cond delay="0"/>
                                          </p:stCondLst>
                                        </p:cTn>
                                        <p:tgtEl>
                                          <p:spTgt spid="17"/>
                                        </p:tgtEl>
                                      </p:cBhvr>
                                    </p:animEffect>
                                    <p:anim calcmode="lin" valueType="num">
                                      <p:cBhvr>
                                        <p:cTn id="5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4" dur="26">
                                          <p:stCondLst>
                                            <p:cond delay="650"/>
                                          </p:stCondLst>
                                        </p:cTn>
                                        <p:tgtEl>
                                          <p:spTgt spid="17"/>
                                        </p:tgtEl>
                                      </p:cBhvr>
                                      <p:to x="100000" y="60000"/>
                                    </p:animScale>
                                    <p:animScale>
                                      <p:cBhvr>
                                        <p:cTn id="65" dur="166" decel="50000">
                                          <p:stCondLst>
                                            <p:cond delay="676"/>
                                          </p:stCondLst>
                                        </p:cTn>
                                        <p:tgtEl>
                                          <p:spTgt spid="17"/>
                                        </p:tgtEl>
                                      </p:cBhvr>
                                      <p:to x="100000" y="100000"/>
                                    </p:animScale>
                                    <p:animScale>
                                      <p:cBhvr>
                                        <p:cTn id="66" dur="26">
                                          <p:stCondLst>
                                            <p:cond delay="1312"/>
                                          </p:stCondLst>
                                        </p:cTn>
                                        <p:tgtEl>
                                          <p:spTgt spid="17"/>
                                        </p:tgtEl>
                                      </p:cBhvr>
                                      <p:to x="100000" y="80000"/>
                                    </p:animScale>
                                    <p:animScale>
                                      <p:cBhvr>
                                        <p:cTn id="67" dur="166" decel="50000">
                                          <p:stCondLst>
                                            <p:cond delay="1338"/>
                                          </p:stCondLst>
                                        </p:cTn>
                                        <p:tgtEl>
                                          <p:spTgt spid="17"/>
                                        </p:tgtEl>
                                      </p:cBhvr>
                                      <p:to x="100000" y="100000"/>
                                    </p:animScale>
                                    <p:animScale>
                                      <p:cBhvr>
                                        <p:cTn id="68" dur="26">
                                          <p:stCondLst>
                                            <p:cond delay="1642"/>
                                          </p:stCondLst>
                                        </p:cTn>
                                        <p:tgtEl>
                                          <p:spTgt spid="17"/>
                                        </p:tgtEl>
                                      </p:cBhvr>
                                      <p:to x="100000" y="90000"/>
                                    </p:animScale>
                                    <p:animScale>
                                      <p:cBhvr>
                                        <p:cTn id="69" dur="166" decel="50000">
                                          <p:stCondLst>
                                            <p:cond delay="1668"/>
                                          </p:stCondLst>
                                        </p:cTn>
                                        <p:tgtEl>
                                          <p:spTgt spid="17"/>
                                        </p:tgtEl>
                                      </p:cBhvr>
                                      <p:to x="100000" y="100000"/>
                                    </p:animScale>
                                    <p:animScale>
                                      <p:cBhvr>
                                        <p:cTn id="70" dur="26">
                                          <p:stCondLst>
                                            <p:cond delay="1808"/>
                                          </p:stCondLst>
                                        </p:cTn>
                                        <p:tgtEl>
                                          <p:spTgt spid="17"/>
                                        </p:tgtEl>
                                      </p:cBhvr>
                                      <p:to x="100000" y="95000"/>
                                    </p:animScale>
                                    <p:animScale>
                                      <p:cBhvr>
                                        <p:cTn id="71"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5" grpId="0" animBg="1"/>
      <p:bldP spid="17"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rmAutofit/>
          </a:bodyPr>
          <a:lstStyle/>
          <a:p>
            <a:r>
              <a:rPr lang="en-CA" dirty="0" smtClean="0"/>
              <a:t>Kick-Back</a:t>
            </a:r>
            <a:endParaRPr lang="en-CA" dirty="0"/>
          </a:p>
        </p:txBody>
      </p:sp>
      <p:sp>
        <p:nvSpPr>
          <p:cNvPr id="3" name="Content Placeholder 2"/>
          <p:cNvSpPr>
            <a:spLocks noGrp="1"/>
          </p:cNvSpPr>
          <p:nvPr>
            <p:ph idx="1"/>
          </p:nvPr>
        </p:nvSpPr>
        <p:spPr>
          <a:xfrm>
            <a:off x="457200" y="836712"/>
            <a:ext cx="8229600" cy="5760640"/>
          </a:xfrm>
        </p:spPr>
        <p:txBody>
          <a:bodyPr>
            <a:noAutofit/>
          </a:bodyPr>
          <a:lstStyle/>
          <a:p>
            <a:r>
              <a:rPr lang="en-CA" sz="2400" dirty="0" smtClean="0"/>
              <a:t>Hub Repeater A transmits, the pass-through radios detect the Hub Repeater carrier and begin transmitting to Hub Repeater B.</a:t>
            </a:r>
          </a:p>
          <a:p>
            <a:r>
              <a:rPr lang="en-CA" sz="2400" dirty="0" smtClean="0"/>
              <a:t>Hub A drops transmit, and the pass-through radios stop transmitting VERY quickly.</a:t>
            </a:r>
          </a:p>
          <a:p>
            <a:r>
              <a:rPr lang="en-CA" sz="2400" dirty="0" smtClean="0"/>
              <a:t>Hub B is still transmitting as it’s slower to “turn around” than the pass-through radios.</a:t>
            </a:r>
          </a:p>
          <a:p>
            <a:r>
              <a:rPr lang="en-CA" sz="2400" dirty="0" smtClean="0"/>
              <a:t>Before Hub B drops carrier, the pass-through radios detect the carrier from Hub B and begin transmitting to Hub A.</a:t>
            </a:r>
          </a:p>
          <a:p>
            <a:r>
              <a:rPr lang="en-CA" sz="2400" dirty="0" smtClean="0"/>
              <a:t>This starts a “Hub-to-Hub” oscillation or “kick-back”.</a:t>
            </a:r>
          </a:p>
          <a:p>
            <a:r>
              <a:rPr lang="en-CA" sz="2400" dirty="0" smtClean="0"/>
              <a:t>The only solution to this is to add delay at either Hub A, Hub B, or the pass-through radios.</a:t>
            </a:r>
          </a:p>
          <a:p>
            <a:r>
              <a:rPr lang="en-CA" sz="2400" dirty="0" smtClean="0"/>
              <a:t>About 150ms (0.15 seconds) of delay is necessary to eliminate kick-back between Hub repeaters.</a:t>
            </a:r>
            <a:endParaRPr lang="en-CA" sz="2400" dirty="0"/>
          </a:p>
        </p:txBody>
      </p:sp>
    </p:spTree>
    <p:extLst>
      <p:ext uri="{BB962C8B-B14F-4D97-AF65-F5344CB8AC3E}">
        <p14:creationId xmlns:p14="http://schemas.microsoft.com/office/powerpoint/2010/main" val="216027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Delay</a:t>
            </a:r>
            <a:endParaRPr lang="en-CA"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CA" dirty="0" smtClean="0"/>
              <a:t>Transmit-to-Receive &amp; Receive-to-Transmit switching times vary from radio to radio</a:t>
            </a:r>
          </a:p>
          <a:p>
            <a:r>
              <a:rPr lang="en-CA" dirty="0" smtClean="0"/>
              <a:t>CTCSS encode &amp; decode times vary from radio to radio</a:t>
            </a:r>
          </a:p>
          <a:p>
            <a:r>
              <a:rPr lang="en-CA" dirty="0" smtClean="0"/>
              <a:t>Repeater/Link Controller internal switching times vary from unit to unit</a:t>
            </a:r>
          </a:p>
          <a:p>
            <a:r>
              <a:rPr lang="en-CA" dirty="0" smtClean="0"/>
              <a:t>20ms – 30ms delay is typical for one radio</a:t>
            </a:r>
          </a:p>
          <a:p>
            <a:r>
              <a:rPr lang="en-CA" dirty="0" smtClean="0"/>
              <a:t>After going through 9 radios (Calgary to Edmonton), total delay is about 0.25 seconds</a:t>
            </a:r>
          </a:p>
          <a:p>
            <a:r>
              <a:rPr lang="en-CA" dirty="0" smtClean="0"/>
              <a:t>Adding in “kick-back” delay of about 0.3s, total one-way delay time is just over 0.5 Seconds</a:t>
            </a:r>
          </a:p>
          <a:p>
            <a:r>
              <a:rPr lang="en-CA" dirty="0" smtClean="0"/>
              <a:t>Because of this, operators MUST hold their PTT down for about 0.5 seconds before speaking!</a:t>
            </a:r>
            <a:endParaRPr lang="en-CA" dirty="0"/>
          </a:p>
        </p:txBody>
      </p:sp>
    </p:spTree>
    <p:extLst>
      <p:ext uri="{BB962C8B-B14F-4D97-AF65-F5344CB8AC3E}">
        <p14:creationId xmlns:p14="http://schemas.microsoft.com/office/powerpoint/2010/main" val="20781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Audio Levels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Transmit-to-Receive &amp; Receive-to-Transmit audio levels vary from radio to radio, and controller-to-controller</a:t>
            </a:r>
          </a:p>
          <a:p>
            <a:r>
              <a:rPr lang="en-CA" dirty="0" smtClean="0"/>
              <a:t>Setting correct repeater &amp; link radio audio levels is CRITICAL</a:t>
            </a:r>
          </a:p>
          <a:p>
            <a:r>
              <a:rPr lang="en-CA" dirty="0" smtClean="0"/>
              <a:t>Incorrect audio levels are “multiplied” by poorly aligned repeaters &amp; links resulting in poor audio quality throughout the network</a:t>
            </a:r>
          </a:p>
          <a:p>
            <a:r>
              <a:rPr lang="en-CA" dirty="0" smtClean="0"/>
              <a:t>Audio levels are properly set using a (calibrated) signal generator, FM modulation analyzer, and oscilloscope</a:t>
            </a:r>
          </a:p>
        </p:txBody>
      </p:sp>
    </p:spTree>
    <p:extLst>
      <p:ext uri="{BB962C8B-B14F-4D97-AF65-F5344CB8AC3E}">
        <p14:creationId xmlns:p14="http://schemas.microsoft.com/office/powerpoint/2010/main" val="135588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 of SARA network</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1991-1994 – SARA begins a province-wide network connecting Calgary, Red Deer, &amp; Edmonton</a:t>
            </a:r>
          </a:p>
          <a:p>
            <a:r>
              <a:rPr lang="en-CA" dirty="0" smtClean="0"/>
              <a:t>2000 – With Y2K funding, link radios are upgraded to Motorola GM300 series</a:t>
            </a:r>
          </a:p>
          <a:p>
            <a:r>
              <a:rPr lang="en-CA" dirty="0" smtClean="0"/>
              <a:t>2000-2001 – IPARN is replaced with IRLP (node 1260)</a:t>
            </a:r>
          </a:p>
          <a:p>
            <a:r>
              <a:rPr lang="en-CA" dirty="0" smtClean="0"/>
              <a:t>2001-2009 – SARA system slowly grows &amp; shrinks</a:t>
            </a:r>
          </a:p>
          <a:p>
            <a:r>
              <a:rPr lang="en-CA" dirty="0" smtClean="0"/>
              <a:t>2014 – Complete re-design of the SARA system is in process</a:t>
            </a:r>
            <a:endParaRPr lang="en-CA" dirty="0"/>
          </a:p>
        </p:txBody>
      </p:sp>
    </p:spTree>
    <p:extLst>
      <p:ext uri="{BB962C8B-B14F-4D97-AF65-F5344CB8AC3E}">
        <p14:creationId xmlns:p14="http://schemas.microsoft.com/office/powerpoint/2010/main" val="318721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CA" dirty="0" smtClean="0"/>
              <a:t>Problem:  DTMF Twist</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47664" y="1196752"/>
            <a:ext cx="5660440" cy="4752528"/>
          </a:xfrm>
          <a:prstGeom prst="rect">
            <a:avLst/>
          </a:prstGeom>
        </p:spPr>
      </p:pic>
      <p:sp>
        <p:nvSpPr>
          <p:cNvPr id="6" name="TextBox 5"/>
          <p:cNvSpPr txBox="1"/>
          <p:nvPr/>
        </p:nvSpPr>
        <p:spPr>
          <a:xfrm>
            <a:off x="0" y="5949280"/>
            <a:ext cx="9144000" cy="523220"/>
          </a:xfrm>
          <a:prstGeom prst="rect">
            <a:avLst/>
          </a:prstGeom>
          <a:noFill/>
        </p:spPr>
        <p:txBody>
          <a:bodyPr wrap="square" rtlCol="0">
            <a:spAutoFit/>
          </a:bodyPr>
          <a:lstStyle/>
          <a:p>
            <a:pPr algn="ctr"/>
            <a:r>
              <a:rPr lang="en-CA" sz="2800" dirty="0" smtClean="0"/>
              <a:t>Highest frequency span = </a:t>
            </a:r>
            <a:r>
              <a:rPr lang="en-CA" sz="2800" b="1" dirty="0" smtClean="0"/>
              <a:t>A</a:t>
            </a:r>
            <a:r>
              <a:rPr lang="en-CA" sz="2800" dirty="0" smtClean="0"/>
              <a:t>     697Hz – 1633Hz     </a:t>
            </a:r>
            <a:r>
              <a:rPr lang="en-CA" sz="2800" b="1" dirty="0" smtClean="0"/>
              <a:t>936Hz</a:t>
            </a:r>
            <a:endParaRPr lang="en-CA" sz="2400" b="1" dirty="0"/>
          </a:p>
        </p:txBody>
      </p:sp>
    </p:spTree>
    <p:extLst>
      <p:ext uri="{BB962C8B-B14F-4D97-AF65-F5344CB8AC3E}">
        <p14:creationId xmlns:p14="http://schemas.microsoft.com/office/powerpoint/2010/main" val="1154269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DTMF Twist</a:t>
            </a:r>
            <a:endParaRPr lang="en-CA" dirty="0"/>
          </a:p>
        </p:txBody>
      </p:sp>
      <p:sp>
        <p:nvSpPr>
          <p:cNvPr id="3" name="Content Placeholder 2"/>
          <p:cNvSpPr>
            <a:spLocks noGrp="1"/>
          </p:cNvSpPr>
          <p:nvPr>
            <p:ph idx="1"/>
          </p:nvPr>
        </p:nvSpPr>
        <p:spPr>
          <a:xfrm>
            <a:off x="457200" y="1268760"/>
            <a:ext cx="8229600" cy="5256584"/>
          </a:xfrm>
        </p:spPr>
        <p:txBody>
          <a:bodyPr>
            <a:normAutofit fontScale="85000" lnSpcReduction="20000"/>
          </a:bodyPr>
          <a:lstStyle/>
          <a:p>
            <a:r>
              <a:rPr lang="en-CA" dirty="0" smtClean="0"/>
              <a:t>DTMF tones must travel the length of the network and be decoded at all points.</a:t>
            </a:r>
          </a:p>
          <a:p>
            <a:r>
              <a:rPr lang="en-CA" dirty="0" smtClean="0"/>
              <a:t>If the system audio response is not “flat”, DTMF tones will be received at significantly different levels.  If the high frequencies are emphasised, the high frequency DTMF tone may be as much as 8dB louder than the low tone. </a:t>
            </a:r>
          </a:p>
          <a:p>
            <a:r>
              <a:rPr lang="en-CA" dirty="0" smtClean="0"/>
              <a:t>Modern DTMF decoders will work with up to +/- 6 dB of twist.  If incoming audio tones are twisted by more than 6dB, DTMF decoding will NOT take place.</a:t>
            </a:r>
          </a:p>
          <a:p>
            <a:r>
              <a:rPr lang="en-CA" dirty="0" smtClean="0"/>
              <a:t>Repeater controllers expect to see de-emphasised audio input, so all SARA link radios &amp; repeaters use de-emphasised (filtered) audio, and all CTCSS tones are regenerated at every point in the system.</a:t>
            </a:r>
          </a:p>
        </p:txBody>
      </p:sp>
    </p:spTree>
    <p:extLst>
      <p:ext uri="{BB962C8B-B14F-4D97-AF65-F5344CB8AC3E}">
        <p14:creationId xmlns:p14="http://schemas.microsoft.com/office/powerpoint/2010/main" val="281261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16632"/>
            <a:ext cx="8229600" cy="288032"/>
          </a:xfrm>
        </p:spPr>
        <p:txBody>
          <a:bodyPr>
            <a:normAutofit fontScale="90000"/>
          </a:bodyPr>
          <a:lstStyle/>
          <a:p>
            <a:r>
              <a:rPr lang="en-CA" dirty="0" smtClean="0"/>
              <a:t>Future Plans</a:t>
            </a:r>
            <a:endParaRPr lang="en-CA"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835696" y="476672"/>
            <a:ext cx="5256584" cy="6297580"/>
          </a:xfrm>
          <a:prstGeom prst="rect">
            <a:avLst/>
          </a:prstGeom>
        </p:spPr>
      </p:pic>
    </p:spTree>
    <p:extLst>
      <p:ext uri="{BB962C8B-B14F-4D97-AF65-F5344CB8AC3E}">
        <p14:creationId xmlns:p14="http://schemas.microsoft.com/office/powerpoint/2010/main" val="216993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lstStyle/>
          <a:p>
            <a:r>
              <a:rPr lang="en-CA" dirty="0" smtClean="0"/>
              <a:t>Conclusion</a:t>
            </a:r>
            <a:endParaRPr lang="en-CA" dirty="0"/>
          </a:p>
        </p:txBody>
      </p:sp>
      <p:sp>
        <p:nvSpPr>
          <p:cNvPr id="3" name="Content Placeholder 2"/>
          <p:cNvSpPr>
            <a:spLocks noGrp="1"/>
          </p:cNvSpPr>
          <p:nvPr>
            <p:ph idx="1"/>
          </p:nvPr>
        </p:nvSpPr>
        <p:spPr>
          <a:xfrm>
            <a:off x="457200" y="908720"/>
            <a:ext cx="8229600" cy="5688632"/>
          </a:xfrm>
        </p:spPr>
        <p:txBody>
          <a:bodyPr>
            <a:normAutofit fontScale="92500" lnSpcReduction="10000"/>
          </a:bodyPr>
          <a:lstStyle/>
          <a:p>
            <a:r>
              <a:rPr lang="en-CA" dirty="0" smtClean="0"/>
              <a:t>The SARA system is in the process of change - the SARA Web site will have the latest news on the system at all times:  </a:t>
            </a:r>
            <a:r>
              <a:rPr lang="en-CA" dirty="0" smtClean="0">
                <a:hlinkClick r:id="rId2"/>
              </a:rPr>
              <a:t>http://www.saralink.ca</a:t>
            </a:r>
            <a:endParaRPr lang="en-CA" dirty="0" smtClean="0"/>
          </a:p>
          <a:p>
            <a:r>
              <a:rPr lang="en-CA" dirty="0" smtClean="0"/>
              <a:t>SARA welcomes queries from Amateur Radio groups wishing to join the system.</a:t>
            </a:r>
          </a:p>
          <a:p>
            <a:r>
              <a:rPr lang="en-CA" dirty="0" smtClean="0"/>
              <a:t>The ultimate goal is to have the SARA system cover the majority of populated centres in Alberta.</a:t>
            </a:r>
          </a:p>
          <a:p>
            <a:r>
              <a:rPr lang="en-CA" dirty="0" smtClean="0"/>
              <a:t>SARA encourages ALL Amateur Radio operators to make use of the system for use while travelling, checking into province-wide nets, and/or disaster (emergency) communications.</a:t>
            </a:r>
            <a:endParaRPr lang="en-CA" dirty="0"/>
          </a:p>
        </p:txBody>
      </p:sp>
    </p:spTree>
    <p:extLst>
      <p:ext uri="{BB962C8B-B14F-4D97-AF65-F5344CB8AC3E}">
        <p14:creationId xmlns:p14="http://schemas.microsoft.com/office/powerpoint/2010/main" val="412478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Period</a:t>
            </a:r>
            <a:endParaRPr lang="en-CA" dirty="0"/>
          </a:p>
        </p:txBody>
      </p:sp>
      <p:sp>
        <p:nvSpPr>
          <p:cNvPr id="3" name="Content Placeholder 2"/>
          <p:cNvSpPr>
            <a:spLocks noGrp="1"/>
          </p:cNvSpPr>
          <p:nvPr>
            <p:ph idx="1"/>
          </p:nvPr>
        </p:nvSpPr>
        <p:spPr/>
        <p:txBody>
          <a:bodyPr/>
          <a:lstStyle/>
          <a:p>
            <a:r>
              <a:rPr lang="en-CA" dirty="0" smtClean="0"/>
              <a:t>Questions???</a:t>
            </a:r>
          </a:p>
          <a:p>
            <a:r>
              <a:rPr lang="en-CA" dirty="0" smtClean="0"/>
              <a:t>Handouts:</a:t>
            </a:r>
          </a:p>
          <a:p>
            <a:pPr lvl="1"/>
            <a:r>
              <a:rPr lang="en-CA" dirty="0" smtClean="0"/>
              <a:t>SARA System Diagram</a:t>
            </a:r>
          </a:p>
          <a:p>
            <a:pPr lvl="1"/>
            <a:r>
              <a:rPr lang="en-CA" dirty="0" smtClean="0"/>
              <a:t>SARA System Chart</a:t>
            </a:r>
          </a:p>
          <a:p>
            <a:pPr lvl="1"/>
            <a:endParaRPr lang="en-CA" dirty="0"/>
          </a:p>
          <a:p>
            <a:pPr marL="0" indent="0">
              <a:buNone/>
            </a:pPr>
            <a:r>
              <a:rPr lang="en-CA" dirty="0" smtClean="0"/>
              <a:t>Thank You!  </a:t>
            </a:r>
          </a:p>
          <a:p>
            <a:pPr marL="0" indent="0">
              <a:buNone/>
            </a:pPr>
            <a:r>
              <a:rPr lang="en-CA" dirty="0" smtClean="0"/>
              <a:t>Ray Semenoff VE6RHS – ve6rhs@telus.net</a:t>
            </a:r>
            <a:endParaRPr lang="en-CA" dirty="0"/>
          </a:p>
        </p:txBody>
      </p:sp>
    </p:spTree>
    <p:extLst>
      <p:ext uri="{BB962C8B-B14F-4D97-AF65-F5344CB8AC3E}">
        <p14:creationId xmlns:p14="http://schemas.microsoft.com/office/powerpoint/2010/main" val="1803522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does SARA do?</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SARA provides a province-wide 70cm </a:t>
            </a:r>
            <a:r>
              <a:rPr lang="en-CA" b="1" i="1" dirty="0" smtClean="0"/>
              <a:t>half-duplex</a:t>
            </a:r>
            <a:r>
              <a:rPr lang="en-CA" dirty="0" smtClean="0"/>
              <a:t> “Backbone” or “Trunk” system</a:t>
            </a:r>
          </a:p>
          <a:p>
            <a:r>
              <a:rPr lang="en-CA" dirty="0" smtClean="0"/>
              <a:t>Amateur Radio groups wishing to connect to the SARA network provide a link radio &amp; controller</a:t>
            </a:r>
          </a:p>
          <a:p>
            <a:r>
              <a:rPr lang="en-CA" dirty="0" smtClean="0"/>
              <a:t>SARA provides the Amateur Radio group with a ON &amp; OFF link code</a:t>
            </a:r>
          </a:p>
          <a:p>
            <a:r>
              <a:rPr lang="en-CA" dirty="0" smtClean="0"/>
              <a:t>Connected groups are asked to eliminate hang time, courtesy tones, and identifiers from the link radio – except for connect &amp; disconnect announcements</a:t>
            </a:r>
          </a:p>
          <a:p>
            <a:r>
              <a:rPr lang="en-CA" dirty="0" smtClean="0"/>
              <a:t>Connected groups are asked to provide voice only announcements</a:t>
            </a:r>
            <a:endParaRPr lang="en-CA" dirty="0"/>
          </a:p>
        </p:txBody>
      </p:sp>
    </p:spTree>
    <p:extLst>
      <p:ext uri="{BB962C8B-B14F-4D97-AF65-F5344CB8AC3E}">
        <p14:creationId xmlns:p14="http://schemas.microsoft.com/office/powerpoint/2010/main" val="224658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Development of the Backbone</a:t>
            </a:r>
            <a:endParaRPr lang="en-CA" dirty="0"/>
          </a:p>
        </p:txBody>
      </p:sp>
      <p:sp>
        <p:nvSpPr>
          <p:cNvPr id="3" name="Content Placeholder 2"/>
          <p:cNvSpPr>
            <a:spLocks noGrp="1"/>
          </p:cNvSpPr>
          <p:nvPr>
            <p:ph idx="1"/>
          </p:nvPr>
        </p:nvSpPr>
        <p:spPr/>
        <p:txBody>
          <a:bodyPr>
            <a:normAutofit lnSpcReduction="10000"/>
          </a:bodyPr>
          <a:lstStyle/>
          <a:p>
            <a:r>
              <a:rPr lang="en-CA" dirty="0" smtClean="0"/>
              <a:t>Calgary (VE6OIL), Red Deer (VE6REP), and Edmonton (VE6NHB) sites are established with 2m “drop repeaters”</a:t>
            </a:r>
          </a:p>
          <a:p>
            <a:r>
              <a:rPr lang="en-CA" dirty="0" smtClean="0"/>
              <a:t>70cm “Hub Repeaters” are installed in Vulcan (VE6AAP), Red Deer (VE6REP), &amp; Edmonton (VE6NHB)</a:t>
            </a:r>
          </a:p>
          <a:p>
            <a:r>
              <a:rPr lang="en-CA" dirty="0" smtClean="0"/>
              <a:t>VE6OIL, VE6REP, and VE6NHB are connected together using “pass-through” sites at Pigeon Lake &amp; Balzac (now </a:t>
            </a:r>
            <a:r>
              <a:rPr lang="en-CA" dirty="0" err="1" smtClean="0"/>
              <a:t>Carstairs</a:t>
            </a:r>
            <a:r>
              <a:rPr lang="en-CA" dirty="0" smtClean="0"/>
              <a:t>)</a:t>
            </a:r>
            <a:endParaRPr lang="en-CA" dirty="0"/>
          </a:p>
        </p:txBody>
      </p:sp>
    </p:spTree>
    <p:extLst>
      <p:ext uri="{BB962C8B-B14F-4D97-AF65-F5344CB8AC3E}">
        <p14:creationId xmlns:p14="http://schemas.microsoft.com/office/powerpoint/2010/main" val="258270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277"/>
            <a:ext cx="8229600" cy="458395"/>
          </a:xfrm>
        </p:spPr>
        <p:txBody>
          <a:bodyPr>
            <a:normAutofit fontScale="90000"/>
          </a:bodyPr>
          <a:lstStyle/>
          <a:p>
            <a:r>
              <a:rPr lang="en-CA" dirty="0" smtClean="0"/>
              <a:t>System Diagram</a:t>
            </a:r>
            <a:endParaRPr lang="en-CA"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31640" y="620688"/>
            <a:ext cx="6552728" cy="6237312"/>
          </a:xfrm>
          <a:prstGeom prst="rect">
            <a:avLst/>
          </a:prstGeom>
        </p:spPr>
      </p:pic>
    </p:spTree>
    <p:extLst>
      <p:ext uri="{BB962C8B-B14F-4D97-AF65-F5344CB8AC3E}">
        <p14:creationId xmlns:p14="http://schemas.microsoft.com/office/powerpoint/2010/main" val="974805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277"/>
            <a:ext cx="8229600" cy="458395"/>
          </a:xfrm>
        </p:spPr>
        <p:txBody>
          <a:bodyPr>
            <a:normAutofit fontScale="90000"/>
          </a:bodyPr>
          <a:lstStyle/>
          <a:p>
            <a:r>
              <a:rPr lang="en-CA" dirty="0" smtClean="0"/>
              <a:t>System Diagram</a:t>
            </a:r>
            <a:endParaRPr lang="en-CA"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91680" y="620688"/>
            <a:ext cx="5976664" cy="6120680"/>
          </a:xfrm>
          <a:prstGeom prst="rect">
            <a:avLst/>
          </a:prstGeom>
        </p:spPr>
      </p:pic>
    </p:spTree>
    <p:extLst>
      <p:ext uri="{BB962C8B-B14F-4D97-AF65-F5344CB8AC3E}">
        <p14:creationId xmlns:p14="http://schemas.microsoft.com/office/powerpoint/2010/main" val="3444163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r>
              <a:rPr lang="en-CA" sz="6600" b="1" dirty="0" smtClean="0"/>
              <a:t>Hardware</a:t>
            </a:r>
            <a:endParaRPr lang="en-CA" sz="6600" b="1" dirty="0"/>
          </a:p>
        </p:txBody>
      </p:sp>
    </p:spTree>
    <p:extLst>
      <p:ext uri="{BB962C8B-B14F-4D97-AF65-F5344CB8AC3E}">
        <p14:creationId xmlns:p14="http://schemas.microsoft.com/office/powerpoint/2010/main" val="396031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Hub Repeaters</a:t>
            </a:r>
            <a:endParaRPr lang="en-CA" dirty="0"/>
          </a:p>
        </p:txBody>
      </p:sp>
      <p:sp>
        <p:nvSpPr>
          <p:cNvPr id="3" name="Content Placeholder 2"/>
          <p:cNvSpPr>
            <a:spLocks noGrp="1"/>
          </p:cNvSpPr>
          <p:nvPr>
            <p:ph idx="1"/>
          </p:nvPr>
        </p:nvSpPr>
        <p:spPr/>
        <p:txBody>
          <a:bodyPr/>
          <a:lstStyle/>
          <a:p>
            <a:r>
              <a:rPr lang="en-CA" dirty="0" smtClean="0"/>
              <a:t>Motorola MSR-2000 and/or GM-300/</a:t>
            </a:r>
            <a:r>
              <a:rPr lang="en-CA" dirty="0" err="1" smtClean="0"/>
              <a:t>Maxtrac</a:t>
            </a:r>
            <a:endParaRPr lang="en-CA" dirty="0" smtClean="0"/>
          </a:p>
          <a:p>
            <a:r>
              <a:rPr lang="en-CA" dirty="0" smtClean="0"/>
              <a:t>SCOM 7330 3-port Repeater Controllers</a:t>
            </a:r>
          </a:p>
          <a:p>
            <a:r>
              <a:rPr lang="en-CA" dirty="0" smtClean="0"/>
              <a:t>Battery back up DC power</a:t>
            </a:r>
          </a:p>
          <a:p>
            <a:r>
              <a:rPr lang="en-CA" dirty="0" err="1" smtClean="0"/>
              <a:t>Samlex</a:t>
            </a:r>
            <a:r>
              <a:rPr lang="en-CA" dirty="0" smtClean="0"/>
              <a:t> or </a:t>
            </a:r>
            <a:r>
              <a:rPr lang="en-CA" dirty="0" err="1" smtClean="0"/>
              <a:t>Astron</a:t>
            </a:r>
            <a:r>
              <a:rPr lang="en-CA" dirty="0" smtClean="0"/>
              <a:t> DC Power supplies/chargers</a:t>
            </a:r>
            <a:endParaRPr lang="en-CA" dirty="0"/>
          </a:p>
        </p:txBody>
      </p:sp>
    </p:spTree>
    <p:extLst>
      <p:ext uri="{BB962C8B-B14F-4D97-AF65-F5344CB8AC3E}">
        <p14:creationId xmlns:p14="http://schemas.microsoft.com/office/powerpoint/2010/main" val="12509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Pass Through Sites</a:t>
            </a:r>
            <a:endParaRPr lang="en-CA" dirty="0"/>
          </a:p>
        </p:txBody>
      </p:sp>
      <p:sp>
        <p:nvSpPr>
          <p:cNvPr id="3" name="Content Placeholder 2"/>
          <p:cNvSpPr>
            <a:spLocks noGrp="1"/>
          </p:cNvSpPr>
          <p:nvPr>
            <p:ph idx="1"/>
          </p:nvPr>
        </p:nvSpPr>
        <p:spPr/>
        <p:txBody>
          <a:bodyPr/>
          <a:lstStyle/>
          <a:p>
            <a:r>
              <a:rPr lang="en-CA" dirty="0" smtClean="0"/>
              <a:t>2 x Motorola GM-300 and/or </a:t>
            </a:r>
            <a:r>
              <a:rPr lang="en-CA" dirty="0" err="1" smtClean="0"/>
              <a:t>Maxtrac</a:t>
            </a:r>
            <a:endParaRPr lang="en-CA" dirty="0" smtClean="0"/>
          </a:p>
          <a:p>
            <a:r>
              <a:rPr lang="en-CA" dirty="0" smtClean="0"/>
              <a:t>2-port Repeater Controllers or DTMF controller</a:t>
            </a:r>
          </a:p>
          <a:p>
            <a:r>
              <a:rPr lang="en-CA" dirty="0" smtClean="0"/>
              <a:t>Battery back up DC power</a:t>
            </a:r>
          </a:p>
          <a:p>
            <a:r>
              <a:rPr lang="en-CA" dirty="0" err="1" smtClean="0"/>
              <a:t>Samlex</a:t>
            </a:r>
            <a:r>
              <a:rPr lang="en-CA" dirty="0" smtClean="0"/>
              <a:t> or </a:t>
            </a:r>
            <a:r>
              <a:rPr lang="en-CA" dirty="0" err="1" smtClean="0"/>
              <a:t>Astron</a:t>
            </a:r>
            <a:r>
              <a:rPr lang="en-CA" dirty="0" smtClean="0"/>
              <a:t> DC Power supplies/chargers</a:t>
            </a:r>
            <a:endParaRPr lang="en-CA" dirty="0"/>
          </a:p>
        </p:txBody>
      </p:sp>
    </p:spTree>
    <p:extLst>
      <p:ext uri="{BB962C8B-B14F-4D97-AF65-F5344CB8AC3E}">
        <p14:creationId xmlns:p14="http://schemas.microsoft.com/office/powerpoint/2010/main" val="351393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926</Words>
  <Application>Microsoft Office PowerPoint</Application>
  <PresentationFormat>On-screen Show (4:3)</PresentationFormat>
  <Paragraphs>92</Paragraphs>
  <Slides>24</Slides>
  <Notes>0</Notes>
  <HiddenSlides>0</HiddenSlides>
  <MMClips>0</MMClips>
  <ScaleCrop>false</ScaleCrop>
  <HeadingPairs>
    <vt:vector size="6" baseType="variant">
      <vt:variant>
        <vt:lpstr>Theme</vt:lpstr>
      </vt:variant>
      <vt:variant>
        <vt:i4>1</vt:i4>
      </vt:variant>
      <vt:variant>
        <vt:lpstr>Slide Titles</vt:lpstr>
      </vt:variant>
      <vt:variant>
        <vt:i4>24</vt:i4>
      </vt:variant>
      <vt:variant>
        <vt:lpstr>Custom Shows</vt:lpstr>
      </vt:variant>
      <vt:variant>
        <vt:i4>1</vt:i4>
      </vt:variant>
    </vt:vector>
  </HeadingPairs>
  <TitlesOfParts>
    <vt:vector size="26" baseType="lpstr">
      <vt:lpstr>Office Theme</vt:lpstr>
      <vt:lpstr>The SARA System</vt:lpstr>
      <vt:lpstr>History of SARA network</vt:lpstr>
      <vt:lpstr>What does SARA do?</vt:lpstr>
      <vt:lpstr>Development of the Backbone</vt:lpstr>
      <vt:lpstr>System Diagram</vt:lpstr>
      <vt:lpstr>System Diagram</vt:lpstr>
      <vt:lpstr>Hardware</vt:lpstr>
      <vt:lpstr>Hub Repeaters</vt:lpstr>
      <vt:lpstr>Pass Through Sites</vt:lpstr>
      <vt:lpstr>Repeater/Link Radios</vt:lpstr>
      <vt:lpstr>Repeater/Link Radios</vt:lpstr>
      <vt:lpstr>Repeater/Link Radios</vt:lpstr>
      <vt:lpstr>Repeater/Pass Through Hardware</vt:lpstr>
      <vt:lpstr>Repeater/Pass Through Hardware</vt:lpstr>
      <vt:lpstr>Problems &amp; Solutions</vt:lpstr>
      <vt:lpstr>Problem:  Kick-Back</vt:lpstr>
      <vt:lpstr>Kick-Back</vt:lpstr>
      <vt:lpstr>Problem:  Delay</vt:lpstr>
      <vt:lpstr>Problem:  Audio Levels</vt:lpstr>
      <vt:lpstr>Problem:  DTMF Twist</vt:lpstr>
      <vt:lpstr>Problem:  DTMF Twist</vt:lpstr>
      <vt:lpstr>Future Plans</vt:lpstr>
      <vt:lpstr>Conclusion</vt:lpstr>
      <vt:lpstr>Question Period</vt:lpstr>
      <vt:lpstr>Custom Show 1</vt:lpstr>
    </vt:vector>
  </TitlesOfParts>
  <Company>D&amp;D Technologies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Ray Semenoff</dc:creator>
  <cp:lastModifiedBy>Peter LaGrandeur</cp:lastModifiedBy>
  <cp:revision>83</cp:revision>
  <dcterms:created xsi:type="dcterms:W3CDTF">2014-03-10T19:25:09Z</dcterms:created>
  <dcterms:modified xsi:type="dcterms:W3CDTF">2014-04-11T02:02:16Z</dcterms:modified>
</cp:coreProperties>
</file>