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</p:sldMasterIdLst>
  <p:notesMasterIdLst>
    <p:notesMasterId r:id="rId30"/>
  </p:notesMasterIdLst>
  <p:sldIdLst>
    <p:sldId id="259" r:id="rId9"/>
    <p:sldId id="256" r:id="rId10"/>
    <p:sldId id="257" r:id="rId11"/>
    <p:sldId id="258" r:id="rId12"/>
    <p:sldId id="260" r:id="rId13"/>
    <p:sldId id="261" r:id="rId14"/>
    <p:sldId id="262" r:id="rId15"/>
    <p:sldId id="263" r:id="rId16"/>
    <p:sldId id="265" r:id="rId17"/>
    <p:sldId id="266" r:id="rId18"/>
    <p:sldId id="267" r:id="rId19"/>
    <p:sldId id="268" r:id="rId20"/>
    <p:sldId id="269" r:id="rId21"/>
    <p:sldId id="276" r:id="rId22"/>
    <p:sldId id="270" r:id="rId23"/>
    <p:sldId id="277" r:id="rId24"/>
    <p:sldId id="271" r:id="rId25"/>
    <p:sldId id="272" r:id="rId26"/>
    <p:sldId id="273" r:id="rId27"/>
    <p:sldId id="274" r:id="rId28"/>
    <p:sldId id="27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39C57-04EE-40BA-978B-A2A663219B7A}" type="datetimeFigureOut">
              <a:rPr lang="en-CA" smtClean="0"/>
              <a:t>2014-04-10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9E8CA-4C07-412A-8112-B16E75F46C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677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B9291-7183-4BF8-AAF6-583E932D825D}" type="slidenum">
              <a:rPr lang="en-CA" smtClean="0">
                <a:solidFill>
                  <a:prstClr val="black"/>
                </a:solidFill>
              </a:rPr>
              <a:pPr/>
              <a:t>1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251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B9291-7183-4BF8-AAF6-583E932D825D}" type="slidenum">
              <a:rPr lang="en-CA" smtClean="0">
                <a:solidFill>
                  <a:prstClr val="black"/>
                </a:solidFill>
              </a:rPr>
              <a:pPr/>
              <a:t>12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179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B9291-7183-4BF8-AAF6-583E932D825D}" type="slidenum">
              <a:rPr lang="en-CA" smtClean="0">
                <a:solidFill>
                  <a:prstClr val="black"/>
                </a:solidFill>
              </a:rPr>
              <a:pPr/>
              <a:t>13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423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As linked via IP gives redundancy to network.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B9291-7183-4BF8-AAF6-583E932D825D}" type="slidenum">
              <a:rPr lang="en-CA" smtClean="0">
                <a:solidFill>
                  <a:prstClr val="black"/>
                </a:solidFill>
              </a:rPr>
              <a:pPr/>
              <a:t>15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878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B9291-7183-4BF8-AAF6-583E932D825D}" type="slidenum">
              <a:rPr lang="en-CA" smtClean="0">
                <a:solidFill>
                  <a:prstClr val="black"/>
                </a:solidFill>
              </a:rPr>
              <a:pPr/>
              <a:t>17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3296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B9291-7183-4BF8-AAF6-583E932D825D}" type="slidenum">
              <a:rPr lang="en-CA" smtClean="0">
                <a:solidFill>
                  <a:prstClr val="black"/>
                </a:solidFill>
              </a:rPr>
              <a:pPr/>
              <a:t>18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351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B9291-7183-4BF8-AAF6-583E932D825D}" type="slidenum">
              <a:rPr lang="en-CA" smtClean="0">
                <a:solidFill>
                  <a:prstClr val="black"/>
                </a:solidFill>
              </a:rPr>
              <a:pPr/>
              <a:t>19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7883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B9291-7183-4BF8-AAF6-583E932D825D}" type="slidenum">
              <a:rPr lang="en-CA" smtClean="0">
                <a:solidFill>
                  <a:prstClr val="black"/>
                </a:solidFill>
              </a:rPr>
              <a:pPr/>
              <a:t>20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4936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B9291-7183-4BF8-AAF6-583E932D825D}" type="slidenum">
              <a:rPr lang="en-CA" smtClean="0">
                <a:solidFill>
                  <a:prstClr val="black"/>
                </a:solidFill>
              </a:rPr>
              <a:pPr/>
              <a:t>21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80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9.2Km</a:t>
            </a:r>
            <a:r>
              <a:rPr lang="en-CA" baseline="0" dirty="0" smtClean="0"/>
              <a:t> link.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B9291-7183-4BF8-AAF6-583E932D825D}" type="slidenum">
              <a:rPr lang="en-CA" smtClean="0">
                <a:solidFill>
                  <a:prstClr val="black"/>
                </a:solidFill>
              </a:rPr>
              <a:pPr/>
              <a:t>4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075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9E8CA-4C07-412A-8112-B16E75F46C6C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0641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9E8CA-4C07-412A-8112-B16E75F46C6C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8642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9E8CA-4C07-412A-8112-B16E75F46C6C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2775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9E8CA-4C07-412A-8112-B16E75F46C6C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1781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B9291-7183-4BF8-AAF6-583E932D825D}" type="slidenum">
              <a:rPr lang="en-CA" smtClean="0">
                <a:solidFill>
                  <a:prstClr val="black"/>
                </a:solidFill>
              </a:rPr>
              <a:pPr/>
              <a:t>9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794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B9291-7183-4BF8-AAF6-583E932D825D}" type="slidenum">
              <a:rPr lang="en-CA" smtClean="0">
                <a:solidFill>
                  <a:prstClr val="black"/>
                </a:solidFill>
              </a:rPr>
              <a:pPr/>
              <a:t>10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620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B9291-7183-4BF8-AAF6-583E932D825D}" type="slidenum">
              <a:rPr lang="en-CA" smtClean="0">
                <a:solidFill>
                  <a:prstClr val="black"/>
                </a:solidFill>
              </a:rPr>
              <a:pPr/>
              <a:t>11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50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642D-E301-42A9-BDC6-9C1A265CB1D1}" type="datetimeFigureOut">
              <a:rPr lang="en-CA" smtClean="0"/>
              <a:t>2014-04-10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D00E-B123-4CA3-81E7-967893D5F2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065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642D-E301-42A9-BDC6-9C1A265CB1D1}" type="datetimeFigureOut">
              <a:rPr lang="en-CA" smtClean="0"/>
              <a:t>2014-04-10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D00E-B123-4CA3-81E7-967893D5F2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333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642D-E301-42A9-BDC6-9C1A265CB1D1}" type="datetimeFigureOut">
              <a:rPr lang="en-CA" smtClean="0"/>
              <a:t>2014-04-10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D00E-B123-4CA3-81E7-967893D5F2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137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715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026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925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206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450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1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275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64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642D-E301-42A9-BDC6-9C1A265CB1D1}" type="datetimeFigureOut">
              <a:rPr lang="en-CA" smtClean="0"/>
              <a:t>2014-04-10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D00E-B123-4CA3-81E7-967893D5F2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9319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898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35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5329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2030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041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6309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5792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9125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8140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52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642D-E301-42A9-BDC6-9C1A265CB1D1}" type="datetimeFigureOut">
              <a:rPr lang="en-CA" smtClean="0"/>
              <a:t>2014-04-10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D00E-B123-4CA3-81E7-967893D5F2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9842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0166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9501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0027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7875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4510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6455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1851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1614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9213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45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642D-E301-42A9-BDC6-9C1A265CB1D1}" type="datetimeFigureOut">
              <a:rPr lang="en-CA" smtClean="0"/>
              <a:t>2014-04-10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D00E-B123-4CA3-81E7-967893D5F2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09797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0690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866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5822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7599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3952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902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8707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2659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8723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42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642D-E301-42A9-BDC6-9C1A265CB1D1}" type="datetimeFigureOut">
              <a:rPr lang="en-CA" smtClean="0"/>
              <a:t>2014-04-10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D00E-B123-4CA3-81E7-967893D5F2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71680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9117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44200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784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57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65247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20887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03620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90365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84842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51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642D-E301-42A9-BDC6-9C1A265CB1D1}" type="datetimeFigureOut">
              <a:rPr lang="en-CA" smtClean="0"/>
              <a:t>2014-04-10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D00E-B123-4CA3-81E7-967893D5F2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453309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8064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1058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33828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10384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1813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10662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39593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22336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6578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3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642D-E301-42A9-BDC6-9C1A265CB1D1}" type="datetimeFigureOut">
              <a:rPr lang="en-CA" smtClean="0"/>
              <a:t>2014-04-10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D00E-B123-4CA3-81E7-967893D5F2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78800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79865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12382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53565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60673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24087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40480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35664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29871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61476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08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642D-E301-42A9-BDC6-9C1A265CB1D1}" type="datetimeFigureOut">
              <a:rPr lang="en-CA" smtClean="0"/>
              <a:t>2014-04-10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D00E-B123-4CA3-81E7-967893D5F2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024648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37958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90321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4615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10950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74070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24817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29598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81239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89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642D-E301-42A9-BDC6-9C1A265CB1D1}" type="datetimeFigureOut">
              <a:rPr lang="en-CA" smtClean="0"/>
              <a:t>2014-04-10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D00E-B123-4CA3-81E7-967893D5F2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675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C642D-E301-42A9-BDC6-9C1A265CB1D1}" type="datetimeFigureOut">
              <a:rPr lang="en-CA" smtClean="0"/>
              <a:t>2014-04-10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1D00E-B123-4CA3-81E7-967893D5F2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725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73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410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36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8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8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84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F5F9A-2CA5-44B3-814D-8C739CAEE6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7670-10E0-4B88-8A51-82AB5F51997B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35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bnt.com/airlin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800" dirty="0" smtClean="0"/>
              <a:t>5 GHz Digital Linking</a:t>
            </a:r>
            <a:endParaRPr lang="en-CA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Enhanced linking with voice, data and internet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8328249" y="6165304"/>
            <a:ext cx="2136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prstClr val="black"/>
                </a:solidFill>
              </a:rPr>
              <a:t>VA6DBA  </a:t>
            </a:r>
            <a:r>
              <a:rPr lang="en-CA" dirty="0" smtClean="0">
                <a:solidFill>
                  <a:prstClr val="black"/>
                </a:solidFill>
              </a:rPr>
              <a:t>2014-04-05</a:t>
            </a:r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63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VE6AO – Club Station</a:t>
            </a:r>
            <a:endParaRPr lang="en-CA" dirty="0"/>
          </a:p>
        </p:txBody>
      </p:sp>
      <p:pic>
        <p:nvPicPr>
          <p:cNvPr id="4" name="Content Placeholder 3" descr="ve6ao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80920" y="1600201"/>
            <a:ext cx="6030160" cy="4525963"/>
          </a:xfrm>
        </p:spPr>
      </p:pic>
    </p:spTree>
    <p:extLst>
      <p:ext uri="{BB962C8B-B14F-4D97-AF65-F5344CB8AC3E}">
        <p14:creationId xmlns:p14="http://schemas.microsoft.com/office/powerpoint/2010/main" val="320204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VE6RYC – Pigeon </a:t>
            </a:r>
            <a:r>
              <a:rPr lang="en-CA" dirty="0" err="1" smtClean="0"/>
              <a:t>Mtn</a:t>
            </a:r>
            <a:r>
              <a:rPr lang="en-CA" dirty="0" smtClean="0"/>
              <a:t> – 78.26Km</a:t>
            </a: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5770" y="1628801"/>
            <a:ext cx="8928990" cy="4464495"/>
          </a:xfrm>
        </p:spPr>
      </p:pic>
    </p:spTree>
    <p:extLst>
      <p:ext uri="{BB962C8B-B14F-4D97-AF65-F5344CB8AC3E}">
        <p14:creationId xmlns:p14="http://schemas.microsoft.com/office/powerpoint/2010/main" val="305530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2708920"/>
            <a:ext cx="8229600" cy="1143000"/>
          </a:xfrm>
        </p:spPr>
        <p:txBody>
          <a:bodyPr/>
          <a:lstStyle/>
          <a:p>
            <a:r>
              <a:rPr lang="en-CA" dirty="0" smtClean="0"/>
              <a:t>So what can we use the link for?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443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Remote </a:t>
            </a:r>
            <a:r>
              <a:rPr lang="en-CA" dirty="0" err="1" smtClean="0"/>
              <a:t>Config</a:t>
            </a:r>
            <a:r>
              <a:rPr lang="en-CA" dirty="0" smtClean="0"/>
              <a:t> of Repeater control </a:t>
            </a:r>
            <a:br>
              <a:rPr lang="en-CA" dirty="0" smtClean="0"/>
            </a:br>
            <a:r>
              <a:rPr lang="en-CA" dirty="0" smtClean="0"/>
              <a:t>and Radio’s</a:t>
            </a:r>
            <a:endParaRPr lang="en-CA" dirty="0"/>
          </a:p>
        </p:txBody>
      </p:sp>
      <p:pic>
        <p:nvPicPr>
          <p:cNvPr id="4" name="Content Placeholder 3" descr="rlcdsp40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25459" y="1505189"/>
            <a:ext cx="7086600" cy="1752600"/>
          </a:xfrm>
        </p:spPr>
      </p:pic>
      <p:sp>
        <p:nvSpPr>
          <p:cNvPr id="5" name="TextBox 4"/>
          <p:cNvSpPr txBox="1"/>
          <p:nvPr/>
        </p:nvSpPr>
        <p:spPr>
          <a:xfrm>
            <a:off x="905521" y="3345340"/>
            <a:ext cx="1047565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prstClr val="black"/>
                </a:solidFill>
              </a:rPr>
              <a:t>VOIP Linking between controllers</a:t>
            </a:r>
            <a:r>
              <a:rPr lang="en-CA" sz="3200" dirty="0" smtClean="0">
                <a:solidFill>
                  <a:prstClr val="black"/>
                </a:solidFill>
              </a:rPr>
              <a:t>.... </a:t>
            </a:r>
          </a:p>
          <a:p>
            <a:r>
              <a:rPr lang="en-CA" sz="3200" dirty="0" smtClean="0">
                <a:solidFill>
                  <a:prstClr val="black"/>
                </a:solidFill>
              </a:rPr>
              <a:t>(remote may not  need a controller)</a:t>
            </a:r>
            <a:endParaRPr lang="en-CA" sz="3200" dirty="0">
              <a:solidFill>
                <a:prstClr val="black"/>
              </a:solidFill>
            </a:endParaRPr>
          </a:p>
          <a:p>
            <a:r>
              <a:rPr lang="en-CA" sz="3200" dirty="0">
                <a:solidFill>
                  <a:prstClr val="black"/>
                </a:solidFill>
              </a:rPr>
              <a:t>using Remote Rig </a:t>
            </a:r>
            <a:r>
              <a:rPr lang="en-CA" sz="3200" dirty="0" smtClean="0">
                <a:solidFill>
                  <a:prstClr val="black"/>
                </a:solidFill>
              </a:rPr>
              <a:t>(Audio and control signals) needs &lt;100KBit</a:t>
            </a:r>
          </a:p>
          <a:p>
            <a:r>
              <a:rPr lang="en-CA" sz="3200" dirty="0" smtClean="0">
                <a:solidFill>
                  <a:prstClr val="black"/>
                </a:solidFill>
              </a:rPr>
              <a:t>and </a:t>
            </a:r>
            <a:r>
              <a:rPr lang="en-CA" sz="3200" dirty="0" err="1">
                <a:solidFill>
                  <a:prstClr val="black"/>
                </a:solidFill>
              </a:rPr>
              <a:t>Mfi</a:t>
            </a:r>
            <a:r>
              <a:rPr lang="en-CA" sz="3200" dirty="0">
                <a:solidFill>
                  <a:prstClr val="black"/>
                </a:solidFill>
              </a:rPr>
              <a:t> for serial </a:t>
            </a:r>
            <a:r>
              <a:rPr lang="en-CA" sz="3200" dirty="0" smtClean="0">
                <a:solidFill>
                  <a:prstClr val="black"/>
                </a:solidFill>
              </a:rPr>
              <a:t>control (and other control)</a:t>
            </a:r>
            <a:endParaRPr lang="en-CA" sz="3200" dirty="0">
              <a:solidFill>
                <a:prstClr val="black"/>
              </a:solidFill>
            </a:endParaRPr>
          </a:p>
          <a:p>
            <a:r>
              <a:rPr lang="en-CA" sz="3200" dirty="0">
                <a:solidFill>
                  <a:prstClr val="black"/>
                </a:solidFill>
              </a:rPr>
              <a:t>Repeaters aren’t daisy chained.</a:t>
            </a:r>
          </a:p>
          <a:p>
            <a:r>
              <a:rPr lang="en-CA" sz="3200" dirty="0">
                <a:solidFill>
                  <a:prstClr val="black"/>
                </a:solidFill>
              </a:rPr>
              <a:t>Any Combination can be linked by controller</a:t>
            </a:r>
          </a:p>
          <a:p>
            <a:r>
              <a:rPr lang="en-CA" sz="3200" dirty="0">
                <a:solidFill>
                  <a:prstClr val="black"/>
                </a:solidFill>
              </a:rPr>
              <a:t>@ VE6RYC over IP/VOIP</a:t>
            </a:r>
          </a:p>
        </p:txBody>
      </p:sp>
    </p:spTree>
    <p:extLst>
      <p:ext uri="{BB962C8B-B14F-4D97-AF65-F5344CB8AC3E}">
        <p14:creationId xmlns:p14="http://schemas.microsoft.com/office/powerpoint/2010/main" val="1572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8681" y="274639"/>
            <a:ext cx="8304061" cy="6399747"/>
          </a:xfrm>
        </p:spPr>
      </p:pic>
    </p:spTree>
    <p:extLst>
      <p:ext uri="{BB962C8B-B14F-4D97-AF65-F5344CB8AC3E}">
        <p14:creationId xmlns:p14="http://schemas.microsoft.com/office/powerpoint/2010/main" val="275105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APRS </a:t>
            </a:r>
            <a:r>
              <a:rPr lang="en-CA" dirty="0" err="1" smtClean="0"/>
              <a:t>Digipeater</a:t>
            </a:r>
            <a:r>
              <a:rPr lang="en-CA" dirty="0" smtClean="0"/>
              <a:t> and </a:t>
            </a:r>
            <a:r>
              <a:rPr lang="en-CA" dirty="0" err="1" smtClean="0"/>
              <a:t>IGate</a:t>
            </a:r>
            <a:endParaRPr lang="en-CA" dirty="0"/>
          </a:p>
        </p:txBody>
      </p:sp>
      <p:pic>
        <p:nvPicPr>
          <p:cNvPr id="6" name="Content Placeholder 5" descr="wx3in1plus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7809" y="1340769"/>
            <a:ext cx="3577977" cy="2456141"/>
          </a:xfrm>
        </p:spPr>
      </p:pic>
      <p:sp>
        <p:nvSpPr>
          <p:cNvPr id="7" name="TextBox 6"/>
          <p:cNvSpPr txBox="1"/>
          <p:nvPr/>
        </p:nvSpPr>
        <p:spPr>
          <a:xfrm>
            <a:off x="2135561" y="4221089"/>
            <a:ext cx="738695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prstClr val="black"/>
                </a:solidFill>
              </a:rPr>
              <a:t>Can be remotely monitored and configured</a:t>
            </a:r>
          </a:p>
          <a:p>
            <a:r>
              <a:rPr lang="en-CA" sz="3200" dirty="0">
                <a:solidFill>
                  <a:prstClr val="black"/>
                </a:solidFill>
              </a:rPr>
              <a:t>Gives Telemetry:  Temperature</a:t>
            </a:r>
          </a:p>
          <a:p>
            <a:r>
              <a:rPr lang="en-CA" sz="3200" dirty="0">
                <a:solidFill>
                  <a:prstClr val="black"/>
                </a:solidFill>
              </a:rPr>
              <a:t>2x Voltages. Solar in and Battery..</a:t>
            </a:r>
          </a:p>
          <a:p>
            <a:r>
              <a:rPr lang="en-CA" sz="3200" dirty="0">
                <a:solidFill>
                  <a:prstClr val="black"/>
                </a:solidFill>
              </a:rPr>
              <a:t>2x Currents  charge current etc.</a:t>
            </a:r>
          </a:p>
          <a:p>
            <a:r>
              <a:rPr lang="en-CA" sz="3200" dirty="0">
                <a:solidFill>
                  <a:prstClr val="black"/>
                </a:solidFill>
              </a:rPr>
              <a:t>Weather Station.</a:t>
            </a:r>
          </a:p>
        </p:txBody>
      </p:sp>
    </p:spTree>
    <p:extLst>
      <p:ext uri="{BB962C8B-B14F-4D97-AF65-F5344CB8AC3E}">
        <p14:creationId xmlns:p14="http://schemas.microsoft.com/office/powerpoint/2010/main" val="159057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Weather Underground 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1685" y="1600201"/>
            <a:ext cx="7048630" cy="4525963"/>
          </a:xfrm>
        </p:spPr>
      </p:pic>
    </p:spTree>
    <p:extLst>
      <p:ext uri="{BB962C8B-B14F-4D97-AF65-F5344CB8AC3E}">
        <p14:creationId xmlns:p14="http://schemas.microsoft.com/office/powerpoint/2010/main" val="233967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Remote Automated Security</a:t>
            </a:r>
            <a:endParaRPr lang="en-CA" dirty="0"/>
          </a:p>
        </p:txBody>
      </p:sp>
      <p:pic>
        <p:nvPicPr>
          <p:cNvPr id="4" name="Content Placeholder 3" descr="cam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63553" y="1196753"/>
            <a:ext cx="5095875" cy="2600325"/>
          </a:xfrm>
        </p:spPr>
      </p:pic>
      <p:pic>
        <p:nvPicPr>
          <p:cNvPr id="5" name="Picture 4" descr="cam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96200" y="1412777"/>
            <a:ext cx="2000250" cy="36861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75520" y="4077073"/>
            <a:ext cx="42832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prstClr val="black"/>
                </a:solidFill>
              </a:rPr>
              <a:t>With Automatic recording &amp;</a:t>
            </a:r>
          </a:p>
          <a:p>
            <a:r>
              <a:rPr lang="en-CA" sz="2800" dirty="0">
                <a:solidFill>
                  <a:prstClr val="black"/>
                </a:solidFill>
              </a:rPr>
              <a:t>notification of movement</a:t>
            </a:r>
          </a:p>
        </p:txBody>
      </p:sp>
    </p:spTree>
    <p:extLst>
      <p:ext uri="{BB962C8B-B14F-4D97-AF65-F5344CB8AC3E}">
        <p14:creationId xmlns:p14="http://schemas.microsoft.com/office/powerpoint/2010/main" val="161548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Power Monitoring and Control</a:t>
            </a:r>
            <a:endParaRPr lang="en-CA" dirty="0"/>
          </a:p>
        </p:txBody>
      </p:sp>
      <p:pic>
        <p:nvPicPr>
          <p:cNvPr id="4" name="Content Placeholder 3" descr="PowerControl12V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07569" y="1484785"/>
            <a:ext cx="3209925" cy="1057275"/>
          </a:xfrm>
        </p:spPr>
      </p:pic>
      <p:sp>
        <p:nvSpPr>
          <p:cNvPr id="5" name="TextBox 4"/>
          <p:cNvSpPr txBox="1"/>
          <p:nvPr/>
        </p:nvSpPr>
        <p:spPr>
          <a:xfrm>
            <a:off x="6023993" y="1700809"/>
            <a:ext cx="4038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prstClr val="black"/>
                </a:solidFill>
              </a:rPr>
              <a:t>12v Power poles</a:t>
            </a:r>
          </a:p>
          <a:p>
            <a:r>
              <a:rPr lang="en-CA" dirty="0">
                <a:solidFill>
                  <a:prstClr val="black"/>
                </a:solidFill>
              </a:rPr>
              <a:t>On/Off , and Over/Under Current  alarms</a:t>
            </a:r>
          </a:p>
        </p:txBody>
      </p:sp>
      <p:pic>
        <p:nvPicPr>
          <p:cNvPr id="6" name="Picture 5" descr="110v Powercontrol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108599" y="2735881"/>
            <a:ext cx="3528392" cy="37625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12024" y="3933056"/>
            <a:ext cx="3975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prstClr val="black"/>
                </a:solidFill>
              </a:rPr>
              <a:t>110v On/Off Over/Under Current alarms</a:t>
            </a:r>
          </a:p>
        </p:txBody>
      </p:sp>
    </p:spTree>
    <p:extLst>
      <p:ext uri="{BB962C8B-B14F-4D97-AF65-F5344CB8AC3E}">
        <p14:creationId xmlns:p14="http://schemas.microsoft.com/office/powerpoint/2010/main" val="72839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VOIP phone / Phone patch</a:t>
            </a:r>
            <a:endParaRPr lang="en-CA" dirty="0"/>
          </a:p>
        </p:txBody>
      </p:sp>
      <p:pic>
        <p:nvPicPr>
          <p:cNvPr id="4" name="Content Placeholder 3" descr="voipphonepatch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872038" y="2572545"/>
            <a:ext cx="2447925" cy="2581275"/>
          </a:xfrm>
        </p:spPr>
      </p:pic>
    </p:spTree>
    <p:extLst>
      <p:ext uri="{BB962C8B-B14F-4D97-AF65-F5344CB8AC3E}">
        <p14:creationId xmlns:p14="http://schemas.microsoft.com/office/powerpoint/2010/main" val="110993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3678"/>
          </a:xfrm>
        </p:spPr>
        <p:txBody>
          <a:bodyPr/>
          <a:lstStyle/>
          <a:p>
            <a:r>
              <a:rPr lang="en-CA" dirty="0" smtClean="0"/>
              <a:t>Why 5GHz?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69976"/>
            <a:ext cx="9144000" cy="288782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dirty="0" smtClean="0"/>
              <a:t>2.4GHz will propagate further (for the same power) but….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dirty="0" smtClean="0"/>
              <a:t>2.4GHz is a lot more congested (only 3 non overlapping channels)</a:t>
            </a:r>
          </a:p>
          <a:p>
            <a:pPr algn="l"/>
            <a:r>
              <a:rPr lang="en-CA" dirty="0" smtClean="0"/>
              <a:t>	5Ghz has more channels (23 non overlapping)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dirty="0" smtClean="0"/>
              <a:t>5GHz supports higher power and has transmit power control </a:t>
            </a:r>
          </a:p>
          <a:p>
            <a:pPr lvl="1" algn="l"/>
            <a:r>
              <a:rPr lang="en-CA" dirty="0"/>
              <a:t>	</a:t>
            </a:r>
            <a:r>
              <a:rPr lang="en-CA" dirty="0" smtClean="0"/>
              <a:t>(on some channels) only uses as much as is needed.</a:t>
            </a:r>
          </a:p>
        </p:txBody>
      </p:sp>
    </p:spTree>
    <p:extLst>
      <p:ext uri="{BB962C8B-B14F-4D97-AF65-F5344CB8AC3E}">
        <p14:creationId xmlns:p14="http://schemas.microsoft.com/office/powerpoint/2010/main" val="11365737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err="1" smtClean="0"/>
              <a:t>FreeStar</a:t>
            </a:r>
            <a:r>
              <a:rPr lang="en-CA" dirty="0" smtClean="0"/>
              <a:t>* dual Analog and </a:t>
            </a:r>
            <a:r>
              <a:rPr lang="en-CA" dirty="0" err="1" smtClean="0"/>
              <a:t>DStar</a:t>
            </a:r>
            <a:r>
              <a:rPr lang="en-CA" dirty="0" smtClean="0"/>
              <a:t> repeater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5968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IRLP</a:t>
            </a:r>
            <a:endParaRPr lang="en-CA" dirty="0"/>
          </a:p>
        </p:txBody>
      </p:sp>
      <p:pic>
        <p:nvPicPr>
          <p:cNvPr id="4" name="Content Placeholder 3" descr="irlp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79577" y="1916832"/>
            <a:ext cx="3557087" cy="2160240"/>
          </a:xfrm>
        </p:spPr>
      </p:pic>
      <p:sp>
        <p:nvSpPr>
          <p:cNvPr id="5" name="TextBox 4"/>
          <p:cNvSpPr txBox="1"/>
          <p:nvPr/>
        </p:nvSpPr>
        <p:spPr>
          <a:xfrm>
            <a:off x="2279576" y="4653136"/>
            <a:ext cx="8009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prstClr val="black"/>
                </a:solidFill>
              </a:rPr>
              <a:t>Using Raspberry Pi solution complete &lt;$300 per node</a:t>
            </a:r>
          </a:p>
        </p:txBody>
      </p:sp>
    </p:spTree>
    <p:extLst>
      <p:ext uri="{BB962C8B-B14F-4D97-AF65-F5344CB8AC3E}">
        <p14:creationId xmlns:p14="http://schemas.microsoft.com/office/powerpoint/2010/main" val="233954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Implementing the link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Do you have line of sight?</a:t>
            </a:r>
          </a:p>
          <a:p>
            <a:pPr marL="0" indent="0">
              <a:buNone/>
            </a:pPr>
            <a:r>
              <a:rPr lang="en-CA" dirty="0" smtClean="0"/>
              <a:t>Great Web app by UBNT using google maps. </a:t>
            </a:r>
          </a:p>
          <a:p>
            <a:pPr marL="0" indent="0" algn="ctr">
              <a:buNone/>
            </a:pPr>
            <a:r>
              <a:rPr lang="en-CA" dirty="0" smtClean="0">
                <a:hlinkClick r:id="rId2"/>
              </a:rPr>
              <a:t>http://www.ubnt.com/airlink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Helps you to select which hardware you need to make a 	successful link.</a:t>
            </a:r>
          </a:p>
          <a:p>
            <a:pPr marL="0" indent="0">
              <a:buNone/>
            </a:pPr>
            <a:r>
              <a:rPr lang="en-CA" dirty="0" smtClean="0"/>
              <a:t>Is very accurate on signal predictions see this prediction for CARA 	VE6AO (Club Station) to VE6RYC (Nose Hill) link. 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Real Signal is -59dBm and noise floor is -92dBm latency is 1mS</a:t>
            </a:r>
          </a:p>
          <a:p>
            <a:pPr marL="0" indent="0">
              <a:buNone/>
            </a:pPr>
            <a:r>
              <a:rPr lang="en-CA" dirty="0" smtClean="0"/>
              <a:t>Design around at least 2x speed you need and 2x Distance (Weather!)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659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VE6RYC to VE6AO Prediction</a:t>
            </a:r>
            <a:endParaRPr lang="en-CA" dirty="0"/>
          </a:p>
        </p:txBody>
      </p:sp>
      <p:pic>
        <p:nvPicPr>
          <p:cNvPr id="5" name="Content Placeholder 4" descr="wifi ryc to AO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0305" y="1412776"/>
            <a:ext cx="8708002" cy="5184576"/>
          </a:xfrm>
        </p:spPr>
      </p:pic>
    </p:spTree>
    <p:extLst>
      <p:ext uri="{BB962C8B-B14F-4D97-AF65-F5344CB8AC3E}">
        <p14:creationId xmlns:p14="http://schemas.microsoft.com/office/powerpoint/2010/main" val="369355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Hardware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715" y="1517715"/>
            <a:ext cx="4351338" cy="4351338"/>
          </a:xfrm>
        </p:spPr>
      </p:pic>
      <p:sp>
        <p:nvSpPr>
          <p:cNvPr id="5" name="TextBox 4"/>
          <p:cNvSpPr txBox="1"/>
          <p:nvPr/>
        </p:nvSpPr>
        <p:spPr>
          <a:xfrm>
            <a:off x="4965480" y="1581342"/>
            <a:ext cx="63883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err="1" smtClean="0"/>
              <a:t>Nanostation</a:t>
            </a:r>
            <a:r>
              <a:rPr lang="en-CA" sz="2400" dirty="0" smtClean="0"/>
              <a:t> M5 Loco.</a:t>
            </a:r>
          </a:p>
          <a:p>
            <a:r>
              <a:rPr lang="en-CA" sz="2400" dirty="0" smtClean="0"/>
              <a:t>Cost: $70 per side.</a:t>
            </a:r>
          </a:p>
          <a:p>
            <a:r>
              <a:rPr lang="en-CA" sz="2400" dirty="0" smtClean="0"/>
              <a:t>Range: Real Range  5 – 10 Km (UBNT says &lt;15km)</a:t>
            </a:r>
          </a:p>
          <a:p>
            <a:r>
              <a:rPr lang="en-CA" sz="2400" dirty="0" smtClean="0"/>
              <a:t>Speed:  150Mbit link with 100Mb real measured speed</a:t>
            </a:r>
          </a:p>
          <a:p>
            <a:r>
              <a:rPr lang="en-CA" sz="2400" dirty="0" smtClean="0"/>
              <a:t>Size: 163x80mm</a:t>
            </a:r>
          </a:p>
          <a:p>
            <a:r>
              <a:rPr lang="en-CA" sz="2400" dirty="0" smtClean="0"/>
              <a:t>Antenna Gain: 13dbi</a:t>
            </a:r>
          </a:p>
          <a:p>
            <a:r>
              <a:rPr lang="en-CA" sz="2400" dirty="0" smtClean="0"/>
              <a:t>Output Power: 23dbm</a:t>
            </a:r>
          </a:p>
          <a:p>
            <a:r>
              <a:rPr lang="en-CA" sz="2400" dirty="0" smtClean="0"/>
              <a:t>Weight: 0.18Kg</a:t>
            </a:r>
          </a:p>
          <a:p>
            <a:r>
              <a:rPr lang="en-CA" sz="2400" dirty="0" smtClean="0"/>
              <a:t>Power consumption: 5.5W max.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2554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Hardware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715" y="1517715"/>
            <a:ext cx="4351338" cy="4351338"/>
          </a:xfrm>
        </p:spPr>
      </p:pic>
      <p:sp>
        <p:nvSpPr>
          <p:cNvPr id="5" name="TextBox 4"/>
          <p:cNvSpPr txBox="1"/>
          <p:nvPr/>
        </p:nvSpPr>
        <p:spPr>
          <a:xfrm>
            <a:off x="4965481" y="1581342"/>
            <a:ext cx="62032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err="1" smtClean="0"/>
              <a:t>NanoBeam</a:t>
            </a:r>
            <a:r>
              <a:rPr lang="en-CA" sz="2400" dirty="0" smtClean="0"/>
              <a:t> m5 400. (This is the one I have here)</a:t>
            </a:r>
          </a:p>
          <a:p>
            <a:r>
              <a:rPr lang="en-CA" sz="2400" dirty="0" smtClean="0"/>
              <a:t>Cost: $100 per side.</a:t>
            </a:r>
          </a:p>
          <a:p>
            <a:r>
              <a:rPr lang="en-CA" sz="2400" dirty="0" smtClean="0"/>
              <a:t>Range: Real Range  40Km +</a:t>
            </a:r>
          </a:p>
          <a:p>
            <a:r>
              <a:rPr lang="en-CA" sz="2400" dirty="0" smtClean="0"/>
              <a:t>Speed:  300Mbit link with &gt;150Mbit real measured speed</a:t>
            </a:r>
          </a:p>
          <a:p>
            <a:r>
              <a:rPr lang="en-CA" sz="2400" dirty="0" smtClean="0"/>
              <a:t>Size: 400mm</a:t>
            </a:r>
          </a:p>
          <a:p>
            <a:r>
              <a:rPr lang="en-CA" sz="2400" dirty="0" smtClean="0"/>
              <a:t>Antenna Gain: 25dbi</a:t>
            </a:r>
          </a:p>
          <a:p>
            <a:r>
              <a:rPr lang="en-CA" sz="2400" dirty="0" smtClean="0"/>
              <a:t>Output Power: 26dbm</a:t>
            </a:r>
          </a:p>
          <a:p>
            <a:r>
              <a:rPr lang="en-CA" sz="2400" dirty="0" smtClean="0"/>
              <a:t>Weight: 1.7Kg</a:t>
            </a:r>
          </a:p>
          <a:p>
            <a:r>
              <a:rPr lang="en-CA" sz="2400" dirty="0" smtClean="0"/>
              <a:t>Power consumption: 8W max.</a:t>
            </a:r>
          </a:p>
          <a:p>
            <a:r>
              <a:rPr lang="en-CA" sz="2400" dirty="0" smtClean="0"/>
              <a:t>Wind Loading: 77lbf @ 125Mph (much less if a </a:t>
            </a:r>
            <a:r>
              <a:rPr lang="en-CA" sz="2400" dirty="0" err="1" smtClean="0"/>
              <a:t>Radome</a:t>
            </a:r>
            <a:r>
              <a:rPr lang="en-CA" sz="2400" dirty="0" smtClean="0"/>
              <a:t> is fitted)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621989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Hardware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715" y="1517715"/>
            <a:ext cx="4351338" cy="4351338"/>
          </a:xfrm>
        </p:spPr>
      </p:pic>
      <p:sp>
        <p:nvSpPr>
          <p:cNvPr id="5" name="TextBox 4"/>
          <p:cNvSpPr txBox="1"/>
          <p:nvPr/>
        </p:nvSpPr>
        <p:spPr>
          <a:xfrm>
            <a:off x="4965480" y="1581342"/>
            <a:ext cx="638831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Rocket Dish 5G 30. (+Rocket M5 radio)</a:t>
            </a:r>
          </a:p>
          <a:p>
            <a:r>
              <a:rPr lang="en-CA" sz="2400" dirty="0" smtClean="0"/>
              <a:t>Cost: $400 per side.</a:t>
            </a:r>
          </a:p>
          <a:p>
            <a:r>
              <a:rPr lang="en-CA" sz="2400" dirty="0" smtClean="0"/>
              <a:t>Range: Real Range  160Km +</a:t>
            </a:r>
          </a:p>
          <a:p>
            <a:r>
              <a:rPr lang="en-CA" sz="2400" dirty="0" smtClean="0"/>
              <a:t>Speed:  300Mbit link with 100Mbit real measured speed</a:t>
            </a:r>
          </a:p>
          <a:p>
            <a:r>
              <a:rPr lang="en-CA" sz="2400" dirty="0" smtClean="0"/>
              <a:t>Size: 648mm</a:t>
            </a:r>
          </a:p>
          <a:p>
            <a:r>
              <a:rPr lang="en-CA" sz="2400" dirty="0" smtClean="0"/>
              <a:t>Antenna Gain: 30dbi</a:t>
            </a:r>
          </a:p>
          <a:p>
            <a:r>
              <a:rPr lang="en-CA" sz="2400" dirty="0" smtClean="0"/>
              <a:t>Output Power: 27dbm</a:t>
            </a:r>
          </a:p>
          <a:p>
            <a:r>
              <a:rPr lang="en-CA" sz="2400" dirty="0" smtClean="0"/>
              <a:t>Weight: 10.3Kg</a:t>
            </a:r>
          </a:p>
          <a:p>
            <a:r>
              <a:rPr lang="en-CA" sz="2400" dirty="0" smtClean="0"/>
              <a:t>Power consumption: 6.5W max.</a:t>
            </a:r>
          </a:p>
          <a:p>
            <a:r>
              <a:rPr lang="en-CA" sz="2400" dirty="0" smtClean="0"/>
              <a:t>Wind Loading: 113lbf @ 120Mph (much less if a </a:t>
            </a:r>
            <a:r>
              <a:rPr lang="en-CA" sz="2400" dirty="0" err="1" smtClean="0"/>
              <a:t>Radome</a:t>
            </a:r>
            <a:r>
              <a:rPr lang="en-CA" sz="2400" dirty="0" smtClean="0"/>
              <a:t> is fitted)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210545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Hardware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715" y="1517715"/>
            <a:ext cx="4351338" cy="4351338"/>
          </a:xfrm>
        </p:spPr>
      </p:pic>
      <p:sp>
        <p:nvSpPr>
          <p:cNvPr id="5" name="TextBox 4"/>
          <p:cNvSpPr txBox="1"/>
          <p:nvPr/>
        </p:nvSpPr>
        <p:spPr>
          <a:xfrm>
            <a:off x="4965480" y="1581342"/>
            <a:ext cx="638831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err="1" smtClean="0"/>
              <a:t>AirFiber</a:t>
            </a:r>
            <a:r>
              <a:rPr lang="en-CA" sz="2400" dirty="0" smtClean="0"/>
              <a:t> 5U </a:t>
            </a:r>
          </a:p>
          <a:p>
            <a:r>
              <a:rPr lang="en-CA" sz="2400" dirty="0" smtClean="0"/>
              <a:t>Cost: $1,000 per side.</a:t>
            </a:r>
          </a:p>
          <a:p>
            <a:r>
              <a:rPr lang="en-CA" sz="2400" dirty="0" smtClean="0"/>
              <a:t>Range: Good for 100Km </a:t>
            </a:r>
          </a:p>
          <a:p>
            <a:r>
              <a:rPr lang="en-CA" sz="2400" dirty="0" smtClean="0"/>
              <a:t>Speed:  1Gbit link with 750MBit actual speed</a:t>
            </a:r>
          </a:p>
          <a:p>
            <a:r>
              <a:rPr lang="en-CA" sz="2400" dirty="0" smtClean="0"/>
              <a:t>Size: 938x486mm Dual Dish</a:t>
            </a:r>
          </a:p>
          <a:p>
            <a:r>
              <a:rPr lang="en-CA" sz="2400" dirty="0" smtClean="0"/>
              <a:t>Antenna Gain: 23dbi</a:t>
            </a:r>
          </a:p>
          <a:p>
            <a:r>
              <a:rPr lang="en-CA" sz="2400" dirty="0" smtClean="0"/>
              <a:t>Output Power: ??</a:t>
            </a:r>
            <a:r>
              <a:rPr lang="en-CA" sz="2400" dirty="0" err="1" smtClean="0"/>
              <a:t>dbm</a:t>
            </a:r>
            <a:endParaRPr lang="en-CA" sz="2400" dirty="0" smtClean="0"/>
          </a:p>
          <a:p>
            <a:r>
              <a:rPr lang="en-CA" sz="2400" dirty="0" smtClean="0"/>
              <a:t>Weight: 16Kg</a:t>
            </a:r>
          </a:p>
          <a:p>
            <a:r>
              <a:rPr lang="en-CA" sz="2400" dirty="0" smtClean="0"/>
              <a:t>Power consumption: 40W max.</a:t>
            </a:r>
          </a:p>
          <a:p>
            <a:r>
              <a:rPr lang="en-CA" sz="2400" dirty="0" smtClean="0"/>
              <a:t>Wind Loading: 194lbf @ 125Mph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39223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VE6RYC – Nose Hill</a:t>
            </a:r>
            <a:endParaRPr lang="en-CA" dirty="0"/>
          </a:p>
        </p:txBody>
      </p:sp>
      <p:pic>
        <p:nvPicPr>
          <p:cNvPr id="4" name="Content Placeholder 3" descr="ve6RYCWifi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2922" y="1600201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253375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517</Words>
  <Application>Microsoft Office PowerPoint</Application>
  <PresentationFormat>Custom</PresentationFormat>
  <Paragraphs>110</Paragraphs>
  <Slides>21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5 GHz Digital Linking</vt:lpstr>
      <vt:lpstr>Why 5GHz?</vt:lpstr>
      <vt:lpstr>Implementing the link</vt:lpstr>
      <vt:lpstr>VE6RYC to VE6AO Prediction</vt:lpstr>
      <vt:lpstr>Hardware</vt:lpstr>
      <vt:lpstr>Hardware</vt:lpstr>
      <vt:lpstr>Hardware</vt:lpstr>
      <vt:lpstr>Hardware</vt:lpstr>
      <vt:lpstr>VE6RYC – Nose Hill</vt:lpstr>
      <vt:lpstr>VE6AO – Club Station</vt:lpstr>
      <vt:lpstr>VE6RYC – Pigeon Mtn – 78.26Km</vt:lpstr>
      <vt:lpstr>So what can we use the link for?</vt:lpstr>
      <vt:lpstr>Remote Config of Repeater control  and Radio’s</vt:lpstr>
      <vt:lpstr>PowerPoint Presentation</vt:lpstr>
      <vt:lpstr>APRS Digipeater and IGate</vt:lpstr>
      <vt:lpstr>Weather Underground </vt:lpstr>
      <vt:lpstr>Remote Automated Security</vt:lpstr>
      <vt:lpstr>Power Monitoring and Control</vt:lpstr>
      <vt:lpstr>VOIP phone / Phone patch</vt:lpstr>
      <vt:lpstr>FreeStar* dual Analog and DStar repeater</vt:lpstr>
      <vt:lpstr>IRLP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Wick</dc:creator>
  <cp:lastModifiedBy>Peter LaGrandeur</cp:lastModifiedBy>
  <cp:revision>24</cp:revision>
  <dcterms:created xsi:type="dcterms:W3CDTF">2014-04-04T17:16:14Z</dcterms:created>
  <dcterms:modified xsi:type="dcterms:W3CDTF">2014-04-11T01:56:59Z</dcterms:modified>
</cp:coreProperties>
</file>